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36"/>
  </p:notesMasterIdLst>
  <p:handoutMasterIdLst>
    <p:handoutMasterId r:id="rId37"/>
  </p:handoutMasterIdLst>
  <p:sldIdLst>
    <p:sldId id="683" r:id="rId2"/>
    <p:sldId id="696" r:id="rId3"/>
    <p:sldId id="697" r:id="rId4"/>
    <p:sldId id="698" r:id="rId5"/>
    <p:sldId id="721" r:id="rId6"/>
    <p:sldId id="722" r:id="rId7"/>
    <p:sldId id="723" r:id="rId8"/>
    <p:sldId id="724" r:id="rId9"/>
    <p:sldId id="725" r:id="rId10"/>
    <p:sldId id="726" r:id="rId11"/>
    <p:sldId id="727" r:id="rId12"/>
    <p:sldId id="728" r:id="rId13"/>
    <p:sldId id="729" r:id="rId14"/>
    <p:sldId id="730" r:id="rId15"/>
    <p:sldId id="731" r:id="rId16"/>
    <p:sldId id="732" r:id="rId17"/>
    <p:sldId id="733" r:id="rId18"/>
    <p:sldId id="734" r:id="rId19"/>
    <p:sldId id="735" r:id="rId20"/>
    <p:sldId id="736" r:id="rId21"/>
    <p:sldId id="737" r:id="rId22"/>
    <p:sldId id="738" r:id="rId23"/>
    <p:sldId id="739" r:id="rId24"/>
    <p:sldId id="740" r:id="rId25"/>
    <p:sldId id="741" r:id="rId26"/>
    <p:sldId id="742" r:id="rId27"/>
    <p:sldId id="743" r:id="rId28"/>
    <p:sldId id="744" r:id="rId29"/>
    <p:sldId id="745" r:id="rId30"/>
    <p:sldId id="746" r:id="rId31"/>
    <p:sldId id="747" r:id="rId32"/>
    <p:sldId id="748" r:id="rId33"/>
    <p:sldId id="749" r:id="rId34"/>
    <p:sldId id="750" r:id="rId3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3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3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3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3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i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99CC"/>
    <a:srgbClr val="004080"/>
    <a:srgbClr val="CCECFF"/>
    <a:srgbClr val="FF9933"/>
    <a:srgbClr val="FFCCCC"/>
    <a:srgbClr val="CC3300"/>
    <a:srgbClr val="336699"/>
    <a:srgbClr val="33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79" autoAdjust="0"/>
    <p:restoredTop sz="98208" autoAdjust="0"/>
  </p:normalViewPr>
  <p:slideViewPr>
    <p:cSldViewPr>
      <p:cViewPr varScale="1">
        <p:scale>
          <a:sx n="72" d="100"/>
          <a:sy n="72" d="100"/>
        </p:scale>
        <p:origin x="-12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60" y="-102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342" cy="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2" tIns="47325" rIns="94652" bIns="47325" numCol="1" anchor="t" anchorCtr="0" compatLnSpc="1">
            <a:prstTxWarp prst="textNoShape">
              <a:avLst/>
            </a:prstTxWarp>
          </a:bodyPr>
          <a:lstStyle>
            <a:lvl1pPr defTabSz="947113" eaLnBrk="0" hangingPunct="0">
              <a:spcBef>
                <a:spcPct val="0"/>
              </a:spcBef>
              <a:defRPr b="0">
                <a:latin typeface="Times" pitchFamily="-6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334" y="0"/>
            <a:ext cx="2944341" cy="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2" tIns="47325" rIns="94652" bIns="47325" numCol="1" anchor="t" anchorCtr="0" compatLnSpc="1">
            <a:prstTxWarp prst="textNoShape">
              <a:avLst/>
            </a:prstTxWarp>
          </a:bodyPr>
          <a:lstStyle>
            <a:lvl1pPr algn="r" defTabSz="947113" eaLnBrk="0" hangingPunct="0">
              <a:spcBef>
                <a:spcPct val="0"/>
              </a:spcBef>
              <a:defRPr b="0">
                <a:latin typeface="Times" pitchFamily="-6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46"/>
            <a:ext cx="2944342" cy="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2" tIns="47325" rIns="94652" bIns="47325" numCol="1" anchor="b" anchorCtr="0" compatLnSpc="1">
            <a:prstTxWarp prst="textNoShape">
              <a:avLst/>
            </a:prstTxWarp>
          </a:bodyPr>
          <a:lstStyle>
            <a:lvl1pPr defTabSz="947113" eaLnBrk="0" hangingPunct="0">
              <a:spcBef>
                <a:spcPct val="0"/>
              </a:spcBef>
              <a:defRPr b="0">
                <a:latin typeface="Times" pitchFamily="-6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334" y="9430846"/>
            <a:ext cx="2944341" cy="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2" tIns="47325" rIns="94652" bIns="47325" numCol="1" anchor="b" anchorCtr="0" compatLnSpc="1">
            <a:prstTxWarp prst="textNoShape">
              <a:avLst/>
            </a:prstTxWarp>
          </a:bodyPr>
          <a:lstStyle>
            <a:lvl1pPr algn="r" defTabSz="947113" eaLnBrk="0" hangingPunct="0">
              <a:spcBef>
                <a:spcPct val="0"/>
              </a:spcBef>
              <a:defRPr b="0">
                <a:latin typeface="Times" pitchFamily="-64" charset="0"/>
                <a:cs typeface="+mn-cs"/>
              </a:defRPr>
            </a:lvl1pPr>
          </a:lstStyle>
          <a:p>
            <a:pPr>
              <a:defRPr/>
            </a:pPr>
            <a:fld id="{67565004-8FBA-46EF-891B-AF03D3E78F6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5693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342" cy="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2" tIns="47325" rIns="94652" bIns="47325" numCol="1" anchor="t" anchorCtr="0" compatLnSpc="1">
            <a:prstTxWarp prst="textNoShape">
              <a:avLst/>
            </a:prstTxWarp>
          </a:bodyPr>
          <a:lstStyle>
            <a:lvl1pPr defTabSz="947113" eaLnBrk="1" hangingPunct="1">
              <a:spcBef>
                <a:spcPct val="0"/>
              </a:spcBef>
              <a:defRPr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334" y="0"/>
            <a:ext cx="2944341" cy="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2" tIns="47325" rIns="94652" bIns="47325" numCol="1" anchor="t" anchorCtr="0" compatLnSpc="1">
            <a:prstTxWarp prst="textNoShape">
              <a:avLst/>
            </a:prstTxWarp>
          </a:bodyPr>
          <a:lstStyle>
            <a:lvl1pPr algn="r" defTabSz="947113" eaLnBrk="1" hangingPunct="1">
              <a:spcBef>
                <a:spcPct val="0"/>
              </a:spcBef>
              <a:defRPr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4"/>
            <a:ext cx="4985772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2" tIns="47325" rIns="94652" bIns="47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46"/>
            <a:ext cx="2944342" cy="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2" tIns="47325" rIns="94652" bIns="47325" numCol="1" anchor="b" anchorCtr="0" compatLnSpc="1">
            <a:prstTxWarp prst="textNoShape">
              <a:avLst/>
            </a:prstTxWarp>
          </a:bodyPr>
          <a:lstStyle>
            <a:lvl1pPr defTabSz="947113" eaLnBrk="1" hangingPunct="1">
              <a:spcBef>
                <a:spcPct val="0"/>
              </a:spcBef>
              <a:defRPr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334" y="9430846"/>
            <a:ext cx="2944341" cy="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2" tIns="47325" rIns="94652" bIns="47325" numCol="1" anchor="b" anchorCtr="0" compatLnSpc="1">
            <a:prstTxWarp prst="textNoShape">
              <a:avLst/>
            </a:prstTxWarp>
          </a:bodyPr>
          <a:lstStyle>
            <a:lvl1pPr algn="r" defTabSz="947113" eaLnBrk="1" hangingPunct="1">
              <a:spcBef>
                <a:spcPct val="0"/>
              </a:spcBef>
              <a:defRPr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CC0F1BE-7B32-4A51-B913-D6DACAA773C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1326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0F1BE-7B32-4A51-B913-D6DACAA773C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A975-9B57-4674-9497-DE34682F5F0C}" type="slidenum">
              <a:rPr lang="it-IT" smtClean="0"/>
              <a:pPr/>
              <a:t>30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0F1BE-7B32-4A51-B913-D6DACAA773C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0F1BE-7B32-4A51-B913-D6DACAA773C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0F1BE-7B32-4A51-B913-D6DACAA773C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0F1BE-7B32-4A51-B913-D6DACAA773C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0F1BE-7B32-4A51-B913-D6DACAA773C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0F1BE-7B32-4A51-B913-D6DACAA773C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0F1BE-7B32-4A51-B913-D6DACAA773C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A975-9B57-4674-9497-DE34682F5F0C}" type="slidenum">
              <a:rPr lang="it-IT" smtClean="0"/>
              <a:pPr/>
              <a:t>10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6" descr="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-1"/>
            <a:ext cx="9150350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0" y="0"/>
            <a:ext cx="9169400" cy="68738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lang="it-IT">
              <a:latin typeface="Arial" charset="0"/>
              <a:cs typeface="+mn-cs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451245" y="4065091"/>
            <a:ext cx="7441235" cy="1362075"/>
          </a:xfrm>
        </p:spPr>
        <p:txBody>
          <a:bodyPr anchor="ctr" anchorCtr="0"/>
          <a:lstStyle>
            <a:lvl1pPr algn="l">
              <a:defRPr sz="3600" b="1" cap="none" baseline="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>
          <a:xfrm>
            <a:off x="1451245" y="5437955"/>
            <a:ext cx="7441235" cy="871365"/>
          </a:xfrm>
        </p:spPr>
        <p:txBody>
          <a:bodyPr anchor="ctr" anchorCtr="0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9139" y="0"/>
            <a:ext cx="7165230" cy="738188"/>
          </a:xfrm>
        </p:spPr>
        <p:txBody>
          <a:bodyPr/>
          <a:lstStyle>
            <a:lvl1pPr>
              <a:defRPr sz="24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 sz="2000">
                <a:latin typeface="+mn-lt"/>
              </a:defRPr>
            </a:lvl1pPr>
            <a:lvl2pPr>
              <a:buFont typeface="Wingdings" pitchFamily="2" charset="2"/>
              <a:buChar char="§"/>
              <a:defRPr sz="2000">
                <a:latin typeface="+mn-lt"/>
              </a:defRPr>
            </a:lvl2pPr>
            <a:lvl3pPr>
              <a:buFont typeface="Wingdings" pitchFamily="2" charset="2"/>
              <a:buChar char="§"/>
              <a:defRPr sz="1800">
                <a:latin typeface="+mn-lt"/>
              </a:defRPr>
            </a:lvl3pPr>
            <a:lvl4pPr>
              <a:buFont typeface="Wingdings" pitchFamily="2" charset="2"/>
              <a:buChar char="§"/>
              <a:defRPr sz="1800">
                <a:latin typeface="+mn-lt"/>
              </a:defRPr>
            </a:lvl4pPr>
            <a:lvl5pPr>
              <a:buFont typeface="Wingdings" pitchFamily="2" charset="2"/>
              <a:buChar char="§"/>
              <a:defRPr sz="1400">
                <a:latin typeface="+mn-lt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53" y="6653187"/>
            <a:ext cx="1347027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it-IT" dirty="0" smtClean="0"/>
              <a:t> </a:t>
            </a:r>
            <a:fld id="{89E2930D-291B-43A5-A8AD-70059026379D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19138" y="1066800"/>
            <a:ext cx="4038600" cy="4953000"/>
          </a:xfrm>
        </p:spPr>
        <p:txBody>
          <a:bodyPr/>
          <a:lstStyle>
            <a:lvl1pPr>
              <a:buFont typeface="Wingdings" pitchFamily="2" charset="2"/>
              <a:buChar char="§"/>
              <a:defRPr sz="2000">
                <a:latin typeface="+mn-lt"/>
              </a:defRPr>
            </a:lvl1pPr>
            <a:lvl2pPr>
              <a:buFont typeface="Wingdings" pitchFamily="2" charset="2"/>
              <a:buChar char="§"/>
              <a:defRPr sz="1800">
                <a:latin typeface="+mn-lt"/>
              </a:defRPr>
            </a:lvl2pPr>
            <a:lvl3pPr>
              <a:buFont typeface="Wingdings" pitchFamily="2" charset="2"/>
              <a:buChar char="§"/>
              <a:defRPr sz="1600">
                <a:latin typeface="+mn-lt"/>
              </a:defRPr>
            </a:lvl3pPr>
            <a:lvl4pPr>
              <a:buFont typeface="Wingdings" pitchFamily="2" charset="2"/>
              <a:buChar char="§"/>
              <a:defRPr sz="1400">
                <a:latin typeface="+mn-lt"/>
              </a:defRPr>
            </a:lvl4pPr>
            <a:lvl5pP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0138" y="1066800"/>
            <a:ext cx="4038600" cy="4953000"/>
          </a:xfrm>
        </p:spPr>
        <p:txBody>
          <a:bodyPr/>
          <a:lstStyle>
            <a:lvl1pPr>
              <a:buFont typeface="Wingdings" pitchFamily="2" charset="2"/>
              <a:buChar char="§"/>
              <a:defRPr sz="2000">
                <a:latin typeface="+mn-lt"/>
              </a:defRPr>
            </a:lvl1pPr>
            <a:lvl2pPr>
              <a:buFont typeface="Wingdings" pitchFamily="2" charset="2"/>
              <a:buChar char="§"/>
              <a:defRPr sz="1800">
                <a:latin typeface="+mn-lt"/>
              </a:defRPr>
            </a:lvl2pPr>
            <a:lvl3pPr>
              <a:buFont typeface="Wingdings" pitchFamily="2" charset="2"/>
              <a:buChar char="§"/>
              <a:defRPr sz="1600">
                <a:latin typeface="+mn-lt"/>
              </a:defRPr>
            </a:lvl3pPr>
            <a:lvl4pPr>
              <a:buFont typeface="Wingdings" pitchFamily="2" charset="2"/>
              <a:buChar char="§"/>
              <a:defRPr sz="1400">
                <a:latin typeface="+mn-lt"/>
              </a:defRPr>
            </a:lvl4pPr>
            <a:lvl5pP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5879" y="6642400"/>
            <a:ext cx="1303746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E6D1EE1-F83D-413F-9257-63F9C0A8A638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6254" y="6652025"/>
            <a:ext cx="1303746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3DB1A4A-6E85-4E64-ADD1-BCD710CF468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5879" y="6642400"/>
            <a:ext cx="1303746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DD09DCDD-7994-4C63-BC1F-4612135EB31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9942" y="6628710"/>
            <a:ext cx="1303746" cy="184666"/>
          </a:xfrm>
        </p:spPr>
        <p:txBody>
          <a:bodyPr/>
          <a:lstStyle>
            <a:lvl1pPr>
              <a:defRPr/>
            </a:lvl1pPr>
          </a:lstStyle>
          <a:p>
            <a:fld id="{635B8A07-15D9-4796-B235-463852ADC99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8" descr="u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9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19138" y="0"/>
            <a:ext cx="817403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Titolo diapositiva</a:t>
            </a:r>
          </a:p>
        </p:txBody>
      </p:sp>
      <p:sp>
        <p:nvSpPr>
          <p:cNvPr id="4100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668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il testo</a:t>
            </a:r>
          </a:p>
          <a:p>
            <a:pPr lvl="1"/>
            <a:r>
              <a:rPr lang="it-IT" dirty="0" smtClean="0"/>
              <a:t>Testo</a:t>
            </a:r>
          </a:p>
          <a:p>
            <a:pPr lvl="2"/>
            <a:r>
              <a:rPr lang="it-IT" dirty="0" smtClean="0"/>
              <a:t>Testo</a:t>
            </a:r>
          </a:p>
          <a:p>
            <a:pPr lvl="3"/>
            <a:r>
              <a:rPr lang="it-IT" dirty="0" smtClean="0"/>
              <a:t>testo</a:t>
            </a:r>
          </a:p>
        </p:txBody>
      </p:sp>
      <p:pic>
        <p:nvPicPr>
          <p:cNvPr id="4101" name="Picture 74" descr="powerpoint1_sec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2" name="Rectangle 6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984" y="6628710"/>
            <a:ext cx="1707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108000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spcBef>
                <a:spcPct val="30000"/>
              </a:spcBef>
              <a:defRPr sz="1200" b="1">
                <a:solidFill>
                  <a:srgbClr val="FF99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it-IT" dirty="0" smtClean="0"/>
              <a:t>DIG  </a:t>
            </a:r>
            <a:fld id="{A25001A1-824F-4A0D-97EA-265E51CA40DE}" type="slidenum">
              <a:rPr lang="it-IT" smtClean="0"/>
              <a:pPr>
                <a:defRPr/>
              </a:pPr>
              <a:t>‹N›</a:t>
            </a:fld>
            <a:r>
              <a:rPr lang="it-IT" dirty="0" smtClean="0"/>
              <a:t> 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02" r:id="rId2"/>
    <p:sldLayoutId id="2147484004" r:id="rId3"/>
    <p:sldLayoutId id="2147484006" r:id="rId4"/>
    <p:sldLayoutId id="2147484007" r:id="rId5"/>
    <p:sldLayoutId id="2147484015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F6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F6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F6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F6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F6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03F6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03F6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03F6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03F6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C598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C80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D8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4C8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Minion Web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Progetto InnovAnce – Stato di avanzamento delle attività relative alla metodologia di codifica</a:t>
            </a:r>
            <a:endParaRPr lang="it-IT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1571604" y="5373217"/>
            <a:ext cx="7320876" cy="936104"/>
          </a:xfrm>
        </p:spPr>
        <p:txBody>
          <a:bodyPr/>
          <a:lstStyle/>
          <a:p>
            <a:pPr algn="l"/>
            <a:endParaRPr lang="it-IT" sz="1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1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Milano</a:t>
            </a:r>
            <a:r>
              <a:rPr lang="it-IT" sz="1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8 Febbraio 2012</a:t>
            </a:r>
            <a:r>
              <a:rPr lang="it-IT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l"/>
            <a:endParaRPr lang="it-IT" sz="1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it-IT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Con contributi di: A. Brun</a:t>
            </a:r>
            <a:r>
              <a:rPr lang="it-IT" sz="1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A. Calabrese</a:t>
            </a:r>
            <a:r>
              <a:rPr lang="it-IT" sz="1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R. Cigolini</a:t>
            </a:r>
            <a:r>
              <a:rPr lang="it-IT" sz="1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M. Mancini</a:t>
            </a:r>
            <a:r>
              <a:rPr lang="it-IT" sz="1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A. Moretto</a:t>
            </a:r>
            <a:r>
              <a:rPr lang="it-IT" sz="1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M. Poloni</a:t>
            </a:r>
            <a:r>
              <a:rPr lang="it-IT" sz="1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V. Ripanti</a:t>
            </a:r>
            <a:r>
              <a:rPr lang="it-IT" sz="1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S. Ronchi</a:t>
            </a:r>
            <a:r>
              <a:rPr lang="it-IT" sz="1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T. Sainati</a:t>
            </a:r>
            <a:r>
              <a:rPr lang="it-IT" sz="1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A. Sianesi</a:t>
            </a:r>
            <a:r>
              <a:rPr lang="it-IT" sz="1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P. Trucco </a:t>
            </a:r>
            <a:endParaRPr lang="it-IT" sz="14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1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Dipartimento </a:t>
            </a:r>
            <a:r>
              <a:rPr lang="it-IT" sz="1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di Ingegneria Gestionale – </a:t>
            </a:r>
            <a:r>
              <a:rPr lang="it-IT" sz="1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DIG</a:t>
            </a:r>
            <a:endParaRPr lang="it-IT" sz="14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588182" y="6628710"/>
            <a:ext cx="1175506" cy="184666"/>
          </a:xfrm>
        </p:spPr>
        <p:txBody>
          <a:bodyPr/>
          <a:lstStyle/>
          <a:p>
            <a:fld id="{1156E3DD-9E02-4419-BB24-B074863C28C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549491" y="1299555"/>
            <a:ext cx="73855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settore dell’edilizia: 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caratteristiche</a:t>
            </a:r>
          </a:p>
          <a:p>
            <a:pPr lvl="1"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Analisi dei sistemi di codifica nei settori:</a:t>
            </a:r>
          </a:p>
          <a:p>
            <a:pPr lvl="2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Chimico</a:t>
            </a:r>
          </a:p>
          <a:p>
            <a:pPr lvl="2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Impianti</a:t>
            </a:r>
          </a:p>
          <a:p>
            <a:pPr lvl="2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Componentistica</a:t>
            </a:r>
          </a:p>
          <a:p>
            <a:pPr lvl="2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Aziende</a:t>
            </a:r>
          </a:p>
          <a:p>
            <a:pPr lvl="1">
              <a:buFont typeface="Arial" pitchFamily="34" charset="0"/>
              <a:buChar char="•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853974" y="318452"/>
            <a:ext cx="51664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dell’edilizia</a:t>
            </a:r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3000364" y="1285860"/>
            <a:ext cx="2643206" cy="500066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Agenda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588182" y="6628710"/>
            <a:ext cx="1175506" cy="184666"/>
          </a:xfrm>
        </p:spPr>
        <p:txBody>
          <a:bodyPr/>
          <a:lstStyle/>
          <a:p>
            <a:fld id="{635B8A07-15D9-4796-B235-463852ADC99C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51663" y="1142984"/>
            <a:ext cx="81769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Amplia pluralità di linguaggi, criteri, metodi, usanze e regole</a:t>
            </a: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Processo organizzativo, progettuale, costruttivo e manutentivo fortemente slegati (non esiste un’unica attività imprenditoriale)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Problema / Criticità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processo di comunicazione delle informazioni tra i diversi soggetti tra loro interagenti</a:t>
            </a:r>
            <a:endParaRPr lang="it-IT" sz="20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472690" y="4214819"/>
            <a:ext cx="81109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Incertezza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Imprecisione (costosa – insoddisfazione utenza finale)</a:t>
            </a:r>
          </a:p>
          <a:p>
            <a:pPr lvl="1"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Aumento costi industriali</a:t>
            </a:r>
            <a:endParaRPr lang="it-IT" sz="20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978516" y="5857892"/>
            <a:ext cx="49495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E’ necessario un metodo di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codifica uniforme</a:t>
            </a:r>
            <a:endParaRPr lang="it-IT" sz="2000" b="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Freccia in giù 10"/>
          <p:cNvSpPr/>
          <p:nvPr/>
        </p:nvSpPr>
        <p:spPr bwMode="auto">
          <a:xfrm>
            <a:off x="1340804" y="3643314"/>
            <a:ext cx="395657" cy="500066"/>
          </a:xfrm>
          <a:prstGeom prst="downArrow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ccia angolare in su 11"/>
          <p:cNvSpPr/>
          <p:nvPr/>
        </p:nvSpPr>
        <p:spPr bwMode="auto">
          <a:xfrm rot="5400000">
            <a:off x="3156978" y="5596869"/>
            <a:ext cx="785818" cy="593485"/>
          </a:xfrm>
          <a:prstGeom prst="bentUpArrow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68694" y="214290"/>
            <a:ext cx="83753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caratteristiche settore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588182" y="6628710"/>
            <a:ext cx="1175506" cy="184666"/>
          </a:xfrm>
        </p:spPr>
        <p:txBody>
          <a:bodyPr/>
          <a:lstStyle/>
          <a:p>
            <a:fld id="{635B8A07-15D9-4796-B235-463852ADC99C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153834" y="2571744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Saint Gobain</a:t>
            </a:r>
          </a:p>
        </p:txBody>
      </p:sp>
      <p:sp>
        <p:nvSpPr>
          <p:cNvPr id="9" name="Rettangolo arrotondato 8"/>
          <p:cNvSpPr/>
          <p:nvPr/>
        </p:nvSpPr>
        <p:spPr bwMode="auto">
          <a:xfrm>
            <a:off x="1538633" y="2571744"/>
            <a:ext cx="857256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Sika</a:t>
            </a:r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2659660" y="2571744"/>
            <a:ext cx="1121027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Ital</a:t>
            </a:r>
            <a:r>
              <a:rPr lang="it-IT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cementi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 bwMode="auto">
          <a:xfrm>
            <a:off x="3978515" y="2571744"/>
            <a:ext cx="1055084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Mapei</a:t>
            </a: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5231428" y="2571744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Knauf</a:t>
            </a:r>
          </a:p>
        </p:txBody>
      </p:sp>
      <p:sp>
        <p:nvSpPr>
          <p:cNvPr id="14" name="Rettangolo arrotondato 13"/>
          <p:cNvSpPr/>
          <p:nvPr/>
        </p:nvSpPr>
        <p:spPr bwMode="auto">
          <a:xfrm>
            <a:off x="7803196" y="2571744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Holcim</a:t>
            </a:r>
          </a:p>
        </p:txBody>
      </p:sp>
      <p:sp>
        <p:nvSpPr>
          <p:cNvPr id="15" name="Rettangolo arrotondato 14"/>
          <p:cNvSpPr/>
          <p:nvPr/>
        </p:nvSpPr>
        <p:spPr bwMode="auto">
          <a:xfrm>
            <a:off x="6616226" y="2571744"/>
            <a:ext cx="989142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Basf</a:t>
            </a:r>
          </a:p>
        </p:txBody>
      </p:sp>
      <p:sp>
        <p:nvSpPr>
          <p:cNvPr id="16" name="Rettangolo arrotondato 15"/>
          <p:cNvSpPr/>
          <p:nvPr/>
        </p:nvSpPr>
        <p:spPr bwMode="auto">
          <a:xfrm>
            <a:off x="3780687" y="1428736"/>
            <a:ext cx="1516684" cy="428628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Settore</a:t>
            </a:r>
            <a:r>
              <a:rPr kumimoji="0" lang="it-IT" sz="1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chimico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Connettore 1 17"/>
          <p:cNvCxnSpPr/>
          <p:nvPr/>
        </p:nvCxnSpPr>
        <p:spPr bwMode="auto">
          <a:xfrm>
            <a:off x="549491" y="2214554"/>
            <a:ext cx="8110961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ttore 2 20"/>
          <p:cNvCxnSpPr/>
          <p:nvPr/>
        </p:nvCxnSpPr>
        <p:spPr bwMode="auto">
          <a:xfrm rot="5400000">
            <a:off x="407348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onnettore 2 21"/>
          <p:cNvCxnSpPr/>
          <p:nvPr/>
        </p:nvCxnSpPr>
        <p:spPr bwMode="auto">
          <a:xfrm rot="5400000">
            <a:off x="1792146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Connettore 2 22"/>
          <p:cNvCxnSpPr/>
          <p:nvPr/>
        </p:nvCxnSpPr>
        <p:spPr bwMode="auto">
          <a:xfrm rot="5400000">
            <a:off x="4363914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Connettore 2 23"/>
          <p:cNvCxnSpPr/>
          <p:nvPr/>
        </p:nvCxnSpPr>
        <p:spPr bwMode="auto">
          <a:xfrm rot="5400000">
            <a:off x="3045059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Connettore 2 24"/>
          <p:cNvCxnSpPr/>
          <p:nvPr/>
        </p:nvCxnSpPr>
        <p:spPr bwMode="auto">
          <a:xfrm rot="5400000">
            <a:off x="5682770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onnettore 2 25"/>
          <p:cNvCxnSpPr/>
          <p:nvPr/>
        </p:nvCxnSpPr>
        <p:spPr bwMode="auto">
          <a:xfrm rot="5400000">
            <a:off x="6935682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Connettore 2 26"/>
          <p:cNvCxnSpPr/>
          <p:nvPr/>
        </p:nvCxnSpPr>
        <p:spPr bwMode="auto">
          <a:xfrm rot="5400000">
            <a:off x="8518309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Connettore 1 28"/>
          <p:cNvCxnSpPr/>
          <p:nvPr/>
        </p:nvCxnSpPr>
        <p:spPr bwMode="auto">
          <a:xfrm rot="5400000">
            <a:off x="4363181" y="2071678"/>
            <a:ext cx="285752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nettore 1 30"/>
          <p:cNvCxnSpPr/>
          <p:nvPr/>
        </p:nvCxnSpPr>
        <p:spPr bwMode="auto">
          <a:xfrm rot="5400000">
            <a:off x="4398900" y="2035959"/>
            <a:ext cx="214314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ttore 1 32"/>
          <p:cNvCxnSpPr/>
          <p:nvPr/>
        </p:nvCxnSpPr>
        <p:spPr bwMode="auto">
          <a:xfrm rot="5400000">
            <a:off x="4327462" y="2035959"/>
            <a:ext cx="357190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ttangolo 34"/>
          <p:cNvSpPr/>
          <p:nvPr/>
        </p:nvSpPr>
        <p:spPr>
          <a:xfrm>
            <a:off x="285720" y="3429001"/>
            <a:ext cx="85285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Saint Gobain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gruppo francese quotato alla Borsa di Parigi, produce prodotti per l’edilizia tra cui gesso, malte, intonaci, isolanti e vetri. Nel 2010 ha registrato un fatturato di 40 miliardi di euro.</a:t>
            </a: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Sika Group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gruppo svizzero, ha registrato nel 2010 un fatturato di 4,4 miliardi di franchi svizzeri. Produce e commercializza prodotti chimici per l’edilizia (80% fatturato) e per il settore manifatturiero.</a:t>
            </a: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Italcementi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è fra le prime dieci società industriali italiane, è quotata in Borsa e ha registrato nel 2010 un fatturato di 4,8 miliardi di euro, impiegando 21.000 persone circa.</a:t>
            </a:r>
          </a:p>
          <a:p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768694" y="214290"/>
            <a:ext cx="82277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chimico (1/5)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588182" y="6628710"/>
            <a:ext cx="1175506" cy="184666"/>
          </a:xfrm>
        </p:spPr>
        <p:txBody>
          <a:bodyPr/>
          <a:lstStyle/>
          <a:p>
            <a:fld id="{635B8A07-15D9-4796-B235-463852ADC99C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153834" y="2571744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Saint Gobain</a:t>
            </a:r>
          </a:p>
        </p:txBody>
      </p:sp>
      <p:sp>
        <p:nvSpPr>
          <p:cNvPr id="9" name="Rettangolo arrotondato 8"/>
          <p:cNvSpPr/>
          <p:nvPr/>
        </p:nvSpPr>
        <p:spPr bwMode="auto">
          <a:xfrm>
            <a:off x="1538633" y="2571744"/>
            <a:ext cx="857256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Sika</a:t>
            </a:r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2659660" y="2571744"/>
            <a:ext cx="1121027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Ital</a:t>
            </a:r>
            <a:r>
              <a:rPr lang="it-IT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cementi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 bwMode="auto">
          <a:xfrm>
            <a:off x="3978515" y="2571744"/>
            <a:ext cx="1055084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Mapei</a:t>
            </a: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5231428" y="2571744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Knauf</a:t>
            </a:r>
          </a:p>
        </p:txBody>
      </p:sp>
      <p:sp>
        <p:nvSpPr>
          <p:cNvPr id="14" name="Rettangolo arrotondato 13"/>
          <p:cNvSpPr/>
          <p:nvPr/>
        </p:nvSpPr>
        <p:spPr bwMode="auto">
          <a:xfrm>
            <a:off x="7803196" y="2571744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Holcim</a:t>
            </a:r>
          </a:p>
        </p:txBody>
      </p:sp>
      <p:sp>
        <p:nvSpPr>
          <p:cNvPr id="15" name="Rettangolo arrotondato 14"/>
          <p:cNvSpPr/>
          <p:nvPr/>
        </p:nvSpPr>
        <p:spPr bwMode="auto">
          <a:xfrm>
            <a:off x="6616226" y="2571744"/>
            <a:ext cx="989142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Basf</a:t>
            </a:r>
          </a:p>
        </p:txBody>
      </p:sp>
      <p:sp>
        <p:nvSpPr>
          <p:cNvPr id="16" name="Rettangolo arrotondato 15"/>
          <p:cNvSpPr/>
          <p:nvPr/>
        </p:nvSpPr>
        <p:spPr bwMode="auto">
          <a:xfrm>
            <a:off x="3780687" y="1428736"/>
            <a:ext cx="1516684" cy="428628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Settore</a:t>
            </a:r>
            <a:r>
              <a:rPr kumimoji="0" lang="it-IT" sz="1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chimico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Connettore 1 17"/>
          <p:cNvCxnSpPr/>
          <p:nvPr/>
        </p:nvCxnSpPr>
        <p:spPr bwMode="auto">
          <a:xfrm>
            <a:off x="549491" y="2214554"/>
            <a:ext cx="8110961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ttore 2 20"/>
          <p:cNvCxnSpPr/>
          <p:nvPr/>
        </p:nvCxnSpPr>
        <p:spPr bwMode="auto">
          <a:xfrm rot="5400000">
            <a:off x="407348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onnettore 2 21"/>
          <p:cNvCxnSpPr/>
          <p:nvPr/>
        </p:nvCxnSpPr>
        <p:spPr bwMode="auto">
          <a:xfrm rot="5400000">
            <a:off x="1792146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Connettore 2 22"/>
          <p:cNvCxnSpPr/>
          <p:nvPr/>
        </p:nvCxnSpPr>
        <p:spPr bwMode="auto">
          <a:xfrm rot="5400000">
            <a:off x="4363914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Connettore 2 23"/>
          <p:cNvCxnSpPr/>
          <p:nvPr/>
        </p:nvCxnSpPr>
        <p:spPr bwMode="auto">
          <a:xfrm rot="5400000">
            <a:off x="3045059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Connettore 2 24"/>
          <p:cNvCxnSpPr/>
          <p:nvPr/>
        </p:nvCxnSpPr>
        <p:spPr bwMode="auto">
          <a:xfrm rot="5400000">
            <a:off x="5682770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onnettore 2 25"/>
          <p:cNvCxnSpPr/>
          <p:nvPr/>
        </p:nvCxnSpPr>
        <p:spPr bwMode="auto">
          <a:xfrm rot="5400000">
            <a:off x="6935682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Connettore 2 26"/>
          <p:cNvCxnSpPr/>
          <p:nvPr/>
        </p:nvCxnSpPr>
        <p:spPr bwMode="auto">
          <a:xfrm rot="5400000">
            <a:off x="8518309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Connettore 1 28"/>
          <p:cNvCxnSpPr/>
          <p:nvPr/>
        </p:nvCxnSpPr>
        <p:spPr bwMode="auto">
          <a:xfrm rot="5400000">
            <a:off x="4363181" y="2071678"/>
            <a:ext cx="285752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nettore 1 30"/>
          <p:cNvCxnSpPr/>
          <p:nvPr/>
        </p:nvCxnSpPr>
        <p:spPr bwMode="auto">
          <a:xfrm rot="5400000">
            <a:off x="4398900" y="2035959"/>
            <a:ext cx="214314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ttore 1 32"/>
          <p:cNvCxnSpPr/>
          <p:nvPr/>
        </p:nvCxnSpPr>
        <p:spPr bwMode="auto">
          <a:xfrm rot="5400000">
            <a:off x="4327462" y="2035959"/>
            <a:ext cx="357190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ttangolo 34"/>
          <p:cNvSpPr/>
          <p:nvPr/>
        </p:nvSpPr>
        <p:spPr>
          <a:xfrm>
            <a:off x="285720" y="3414315"/>
            <a:ext cx="85285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6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Mapei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maggior produttore mondiale di adesivi e prodotti chimici per l’edilizia. Il gruppo conta 68 consociate con ben 58 impianti produttivi. Il fatturato nel 2010 è stato di 1,5 miliardi di euro.</a:t>
            </a:r>
          </a:p>
          <a:p>
            <a:pPr>
              <a:buFont typeface="Wingdings" pitchFamily="2" charset="2"/>
              <a:buChar char="ü"/>
            </a:pPr>
            <a:endParaRPr lang="it-IT" sz="16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Knauf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gruppo tedesco presente in 40 paesi, sviluppa e produce sistemi costruttivi a secco.</a:t>
            </a:r>
          </a:p>
          <a:p>
            <a:pPr>
              <a:buFont typeface="Wingdings" pitchFamily="2" charset="2"/>
              <a:buChar char="ü"/>
            </a:pPr>
            <a:endParaRPr lang="it-IT" sz="16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Basf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gruppo tedesco quotato in Borsa, ha registrato nel 2010 un fatturato di 63 miliardi di euro. Per l’edilizia produce additivi chimici e prodotti plastici di vario tipo</a:t>
            </a:r>
          </a:p>
          <a:p>
            <a:pPr>
              <a:buFont typeface="Wingdings" pitchFamily="2" charset="2"/>
              <a:buChar char="ü"/>
            </a:pPr>
            <a:endParaRPr lang="it-IT" sz="16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Holcim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gruppo svizzero quotato in Borsa, ha registrato nel 2010 un fatturato di 21,6 miliardi di franchi svizzeri. Produce cemento, calcestruzzi e aggregati</a:t>
            </a:r>
          </a:p>
          <a:p>
            <a:endParaRPr lang="it-IT" sz="16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768694" y="214290"/>
            <a:ext cx="82277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chimico (2/5)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588182" y="6628710"/>
            <a:ext cx="1175506" cy="184666"/>
          </a:xfrm>
        </p:spPr>
        <p:txBody>
          <a:bodyPr/>
          <a:lstStyle/>
          <a:p>
            <a:fld id="{635B8A07-15D9-4796-B235-463852ADC99C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49491" y="1571612"/>
            <a:ext cx="8110961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Saint Gobain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 fase di lancio un nuovo sistema di anagrafica dei prodotti 	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Codice attuale: codice alfanumerico (9 campi)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Primi campi: categoria (PF – MP)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Altri campi: tipologia prodotto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Sika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numerico e a carattere progressivo, attribuito dal sistema informativo (SAP). 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La lunghezza varia tra le 4 e le 8 cifre, a seconda dalla sequenza storica con cui è stato creato. 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Ogni codice  identifica univocamente un materiale.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Italcementi: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Il codice è composto da 6 campi numerici. 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Le prime tre cifre definiscono la famiglia di prodotto (es. 100 per i PF, 120 per i WIP, mentre le ultime tre cifre sono assegnate con logica progressiva)</a:t>
            </a:r>
            <a:endParaRPr lang="it-IT" sz="2000" b="0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8694" y="214290"/>
            <a:ext cx="82277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chimico (3/5)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588182" y="6628710"/>
            <a:ext cx="1175506" cy="184666"/>
          </a:xfrm>
        </p:spPr>
        <p:txBody>
          <a:bodyPr/>
          <a:lstStyle/>
          <a:p>
            <a:fld id="{635B8A07-15D9-4796-B235-463852ADC99C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83548" y="1142984"/>
            <a:ext cx="8308789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Mapei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alfanumerico, con un numero minimo di campi pari a 6 e un numero massimo pari a 15 (attualmente vengono usati codici di 10 cifre)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codice non è parlante, ma è strutturato in modo che una parte del codice identifica la famiglia produttiva, una parte altre caratteristiche (es. colore), mentre i campi restanti vengono assegnati in modo progressivo.</a:t>
            </a:r>
          </a:p>
          <a:p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Knauf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numerico a 4/6 campi 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codice è univoco e progressivo, gestito dal software SAP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Basf: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numerico a 8 campi, gestito da SAP. 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La prima cifra indica la tipologia di prodotto (es. 1=semifinito, 2=imballaggio) mentre gli altri campi vengono assegnati in modo progressivo</a:t>
            </a:r>
          </a:p>
          <a:p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Holcim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numerico di lunghezza variabile, da 8 a 12 campi</a:t>
            </a:r>
          </a:p>
          <a:p>
            <a:pPr lvl="1"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Le prime due cifre identificano il tipo di materiale, mentre le restanti sono assegnate in modo progressivo</a:t>
            </a:r>
          </a:p>
          <a:p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latin typeface="Calibri" pitchFamily="34" charset="0"/>
              <a:cs typeface="Calibri" pitchFamily="34" charset="0"/>
            </a:endParaRPr>
          </a:p>
          <a:p>
            <a:endParaRPr lang="it-IT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8694" y="214290"/>
            <a:ext cx="82277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chimico (4/5)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588182" y="6628710"/>
            <a:ext cx="1175506" cy="184666"/>
          </a:xfrm>
        </p:spPr>
        <p:txBody>
          <a:bodyPr/>
          <a:lstStyle/>
          <a:p>
            <a:fld id="{635B8A07-15D9-4796-B235-463852ADC99C}" type="slidenum">
              <a:rPr lang="it-IT" smtClean="0"/>
              <a:pPr/>
              <a:t>16</a:t>
            </a:fld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615434" y="1214422"/>
          <a:ext cx="7979075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484"/>
                <a:gridCol w="1203455"/>
                <a:gridCol w="1186970"/>
                <a:gridCol w="857256"/>
                <a:gridCol w="2044226"/>
                <a:gridCol w="1516684"/>
              </a:tblGrid>
              <a:tr h="571504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bg1"/>
                          </a:solidFill>
                        </a:rPr>
                        <a:t>Azienda</a:t>
                      </a:r>
                      <a:endParaRPr lang="it-IT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bg1"/>
                          </a:solidFill>
                        </a:rPr>
                        <a:t>Lunghezza codice</a:t>
                      </a:r>
                      <a:endParaRPr lang="it-IT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bg1"/>
                          </a:solidFill>
                        </a:rPr>
                        <a:t>Tipologia codice</a:t>
                      </a:r>
                      <a:endParaRPr lang="it-IT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bg1"/>
                          </a:solidFill>
                        </a:rPr>
                        <a:t>Codice Parlante</a:t>
                      </a:r>
                      <a:endParaRPr lang="it-IT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bg1"/>
                          </a:solidFill>
                        </a:rPr>
                        <a:t>Logica assegnazione</a:t>
                      </a:r>
                      <a:r>
                        <a:rPr lang="it-IT" sz="1400" b="1" baseline="0" dirty="0" smtClean="0">
                          <a:solidFill>
                            <a:schemeClr val="bg1"/>
                          </a:solidFill>
                        </a:rPr>
                        <a:t> codice nuovi prodotti</a:t>
                      </a:r>
                      <a:endParaRPr lang="it-IT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bg1"/>
                          </a:solidFill>
                        </a:rPr>
                        <a:t>Software</a:t>
                      </a:r>
                      <a:r>
                        <a:rPr lang="it-IT" sz="1400" b="1" baseline="0" dirty="0" smtClean="0">
                          <a:solidFill>
                            <a:schemeClr val="bg1"/>
                          </a:solidFill>
                        </a:rPr>
                        <a:t> Gestionale</a:t>
                      </a:r>
                      <a:endParaRPr lang="it-IT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2060"/>
                          </a:solidFill>
                        </a:rPr>
                        <a:t>Saint Gobain</a:t>
                      </a:r>
                      <a:endParaRPr lang="it-IT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Max 9 caratteri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Alfanumerico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si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Progressiva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SAP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2060"/>
                          </a:solidFill>
                        </a:rPr>
                        <a:t>Sika</a:t>
                      </a:r>
                      <a:endParaRPr lang="it-IT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4- 8 cifre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Numerico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no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Progressiva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SAP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2060"/>
                          </a:solidFill>
                        </a:rPr>
                        <a:t>Italcementi</a:t>
                      </a:r>
                      <a:endParaRPr lang="it-IT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6 cifre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Numerico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Progressiva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SAP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2060"/>
                          </a:solidFill>
                        </a:rPr>
                        <a:t>Mapei</a:t>
                      </a:r>
                      <a:endParaRPr lang="it-IT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6 – 15 caratteri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Alfanumerico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Progressiva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SAP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2060"/>
                          </a:solidFill>
                        </a:rPr>
                        <a:t>Knauf</a:t>
                      </a:r>
                      <a:endParaRPr lang="it-IT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4 – 6 cifre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Numerico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Progressiva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SAP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2060"/>
                          </a:solidFill>
                        </a:rPr>
                        <a:t>Basf</a:t>
                      </a:r>
                      <a:endParaRPr lang="it-IT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8 cifre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Numerico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Progressiva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SAP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2060"/>
                          </a:solidFill>
                        </a:rPr>
                        <a:t>Holcim</a:t>
                      </a:r>
                      <a:endParaRPr lang="it-IT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r>
                        <a:rPr lang="it-IT" sz="1400" baseline="0" dirty="0" smtClean="0">
                          <a:solidFill>
                            <a:srgbClr val="002060"/>
                          </a:solidFill>
                        </a:rPr>
                        <a:t> – 12 cifre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Numerico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Progressiva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SAP</a:t>
                      </a:r>
                      <a:endParaRPr lang="it-IT" sz="1400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642910" y="557214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4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Tendenze</a:t>
            </a: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Codici numerici</a:t>
            </a:r>
          </a:p>
          <a:p>
            <a:pPr>
              <a:buFont typeface="Wingdings" pitchFamily="2" charset="2"/>
              <a:buChar char="ü"/>
            </a:pP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Non parlanti</a:t>
            </a:r>
          </a:p>
          <a:p>
            <a:pPr>
              <a:buFont typeface="Wingdings" pitchFamily="2" charset="2"/>
              <a:buChar char="ü"/>
            </a:pP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Campi </a:t>
            </a:r>
            <a:r>
              <a:rPr lang="it-IT" sz="1400" b="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max</a:t>
            </a: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15</a:t>
            </a:r>
            <a:endParaRPr lang="it-IT" sz="1400" b="0" dirty="0"/>
          </a:p>
        </p:txBody>
      </p:sp>
      <p:sp>
        <p:nvSpPr>
          <p:cNvPr id="9" name="Rettangolo 8"/>
          <p:cNvSpPr/>
          <p:nvPr/>
        </p:nvSpPr>
        <p:spPr>
          <a:xfrm>
            <a:off x="768694" y="214290"/>
            <a:ext cx="82277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chimico (5/</a:t>
            </a:r>
            <a:r>
              <a:rPr lang="it-IT" sz="2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588182" y="6628710"/>
            <a:ext cx="1175506" cy="184666"/>
          </a:xfrm>
        </p:spPr>
        <p:txBody>
          <a:bodyPr/>
          <a:lstStyle/>
          <a:p>
            <a:fld id="{635B8A07-15D9-4796-B235-463852ADC99C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9" name="Rettangolo arrotondato 8"/>
          <p:cNvSpPr/>
          <p:nvPr/>
        </p:nvSpPr>
        <p:spPr bwMode="auto">
          <a:xfrm>
            <a:off x="1077033" y="3286124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Daikin</a:t>
            </a:r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2923431" y="3286124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Schneider El.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 bwMode="auto">
          <a:xfrm>
            <a:off x="6945940" y="3286124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BTicino</a:t>
            </a: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5890855" y="2571744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Geberit</a:t>
            </a:r>
          </a:p>
        </p:txBody>
      </p:sp>
      <p:sp>
        <p:nvSpPr>
          <p:cNvPr id="14" name="Rettangolo arrotondato 13"/>
          <p:cNvSpPr/>
          <p:nvPr/>
        </p:nvSpPr>
        <p:spPr bwMode="auto">
          <a:xfrm>
            <a:off x="7803196" y="2500306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Viessmann</a:t>
            </a:r>
          </a:p>
        </p:txBody>
      </p:sp>
      <p:sp>
        <p:nvSpPr>
          <p:cNvPr id="15" name="Rettangolo arrotondato 14"/>
          <p:cNvSpPr/>
          <p:nvPr/>
        </p:nvSpPr>
        <p:spPr bwMode="auto">
          <a:xfrm>
            <a:off x="2198060" y="2571744"/>
            <a:ext cx="989142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Vimar</a:t>
            </a:r>
          </a:p>
        </p:txBody>
      </p:sp>
      <p:sp>
        <p:nvSpPr>
          <p:cNvPr id="16" name="Rettangolo arrotondato 15"/>
          <p:cNvSpPr/>
          <p:nvPr/>
        </p:nvSpPr>
        <p:spPr bwMode="auto">
          <a:xfrm>
            <a:off x="3582858" y="1285860"/>
            <a:ext cx="1846398" cy="428628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Settore</a:t>
            </a:r>
            <a:r>
              <a:rPr kumimoji="0" lang="it-IT" sz="1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impianti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9" name="Connettore 1 28"/>
          <p:cNvCxnSpPr/>
          <p:nvPr/>
        </p:nvCxnSpPr>
        <p:spPr bwMode="auto">
          <a:xfrm rot="5400000">
            <a:off x="4363181" y="2071678"/>
            <a:ext cx="285752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nettore 1 30"/>
          <p:cNvCxnSpPr/>
          <p:nvPr/>
        </p:nvCxnSpPr>
        <p:spPr bwMode="auto">
          <a:xfrm rot="5400000">
            <a:off x="4398900" y="2035959"/>
            <a:ext cx="214314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ttangolo arrotondato 27"/>
          <p:cNvSpPr/>
          <p:nvPr/>
        </p:nvSpPr>
        <p:spPr bwMode="auto">
          <a:xfrm>
            <a:off x="153834" y="2571744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Grohe</a:t>
            </a:r>
          </a:p>
        </p:txBody>
      </p:sp>
      <p:sp>
        <p:nvSpPr>
          <p:cNvPr id="34" name="Rettangolo arrotondato 33"/>
          <p:cNvSpPr/>
          <p:nvPr/>
        </p:nvSpPr>
        <p:spPr bwMode="auto">
          <a:xfrm>
            <a:off x="4110401" y="2571744"/>
            <a:ext cx="923199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Riello Group</a:t>
            </a:r>
          </a:p>
        </p:txBody>
      </p:sp>
      <p:sp>
        <p:nvSpPr>
          <p:cNvPr id="36" name="Rettangolo arrotondato 35"/>
          <p:cNvSpPr/>
          <p:nvPr/>
        </p:nvSpPr>
        <p:spPr bwMode="auto">
          <a:xfrm>
            <a:off x="4967657" y="3286124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Junkers</a:t>
            </a:r>
          </a:p>
        </p:txBody>
      </p:sp>
      <p:cxnSp>
        <p:nvCxnSpPr>
          <p:cNvPr id="37" name="Connettore 1 36"/>
          <p:cNvCxnSpPr/>
          <p:nvPr/>
        </p:nvCxnSpPr>
        <p:spPr bwMode="auto">
          <a:xfrm>
            <a:off x="417606" y="2143116"/>
            <a:ext cx="8176903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Connettore 1 40"/>
          <p:cNvCxnSpPr/>
          <p:nvPr/>
        </p:nvCxnSpPr>
        <p:spPr bwMode="auto">
          <a:xfrm rot="5400000">
            <a:off x="203292" y="2357430"/>
            <a:ext cx="428628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Connettore 1 44"/>
          <p:cNvCxnSpPr/>
          <p:nvPr/>
        </p:nvCxnSpPr>
        <p:spPr bwMode="auto">
          <a:xfrm rot="5400000">
            <a:off x="2511288" y="2357430"/>
            <a:ext cx="428628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ttore 1 45"/>
          <p:cNvCxnSpPr/>
          <p:nvPr/>
        </p:nvCxnSpPr>
        <p:spPr bwMode="auto">
          <a:xfrm rot="5400000">
            <a:off x="4423629" y="2357430"/>
            <a:ext cx="428628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Connettore 1 46"/>
          <p:cNvCxnSpPr/>
          <p:nvPr/>
        </p:nvCxnSpPr>
        <p:spPr bwMode="auto">
          <a:xfrm rot="5400000">
            <a:off x="4959414" y="2678901"/>
            <a:ext cx="1071570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ttore 1 47"/>
          <p:cNvCxnSpPr/>
          <p:nvPr/>
        </p:nvCxnSpPr>
        <p:spPr bwMode="auto">
          <a:xfrm rot="5400000">
            <a:off x="8415914" y="2321711"/>
            <a:ext cx="357190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ttore 1 49"/>
          <p:cNvCxnSpPr/>
          <p:nvPr/>
        </p:nvCxnSpPr>
        <p:spPr bwMode="auto">
          <a:xfrm rot="5400000">
            <a:off x="1099014" y="2714620"/>
            <a:ext cx="1143008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Connettore 1 51"/>
          <p:cNvCxnSpPr>
            <a:endCxn id="10" idx="0"/>
          </p:cNvCxnSpPr>
          <p:nvPr/>
        </p:nvCxnSpPr>
        <p:spPr bwMode="auto">
          <a:xfrm rot="5400000">
            <a:off x="2945412" y="2714620"/>
            <a:ext cx="1143008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ttore 1 53"/>
          <p:cNvCxnSpPr/>
          <p:nvPr/>
        </p:nvCxnSpPr>
        <p:spPr bwMode="auto">
          <a:xfrm rot="5400000">
            <a:off x="6871754" y="2750339"/>
            <a:ext cx="1071570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Connettore 1 57"/>
          <p:cNvCxnSpPr/>
          <p:nvPr/>
        </p:nvCxnSpPr>
        <p:spPr bwMode="auto">
          <a:xfrm rot="5400000">
            <a:off x="6270026" y="2357430"/>
            <a:ext cx="428628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Connettore 1 63"/>
          <p:cNvCxnSpPr/>
          <p:nvPr/>
        </p:nvCxnSpPr>
        <p:spPr bwMode="auto">
          <a:xfrm rot="5400000">
            <a:off x="4423629" y="1928802"/>
            <a:ext cx="428628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ttangolo 26"/>
          <p:cNvSpPr/>
          <p:nvPr/>
        </p:nvSpPr>
        <p:spPr>
          <a:xfrm>
            <a:off x="768694" y="214290"/>
            <a:ext cx="83096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impianti (1/8)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588182" y="6628710"/>
            <a:ext cx="1175506" cy="184666"/>
          </a:xfrm>
        </p:spPr>
        <p:txBody>
          <a:bodyPr/>
          <a:lstStyle/>
          <a:p>
            <a:fld id="{635B8A07-15D9-4796-B235-463852ADC99C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51663" y="1500175"/>
            <a:ext cx="85285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Grohe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opera nel mercato dei sistemi idraulici.</a:t>
            </a: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Daikin: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multinazionale giapponese leader mondiale nei sistemi di climatizzazione fissa. Il fatturato registrato nel 2009 è stato di 8 miliardi di euro.</a:t>
            </a: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Schneider El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opera nel mercato dell’energia e delle infrastrutture, ha registrato nel 2010 un fatturato di 19,6 miliardi di euro, commercia componenti per l’automazione</a:t>
            </a: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BTicino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azienda di Varese che commercia prese, controllo luci, automazione  infissi e videocitofonia. Ha registrato un fatturato di 500 milioni di euro nel 2010.</a:t>
            </a: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Geberit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sviluppa, produce e commercializza prodotti e sistemi idrosanitari, il fatturato nel 2010 è stato di 2,6 miliardi di euro.</a:t>
            </a:r>
          </a:p>
        </p:txBody>
      </p:sp>
      <p:sp>
        <p:nvSpPr>
          <p:cNvPr id="7" name="Rettangolo 6"/>
          <p:cNvSpPr/>
          <p:nvPr/>
        </p:nvSpPr>
        <p:spPr>
          <a:xfrm>
            <a:off x="768694" y="214290"/>
            <a:ext cx="83096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impianti (2/8)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51663" y="1285860"/>
            <a:ext cx="85285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Vimar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azienda collocata in provincia di Vicenza, produce materiale elettrico per impianti </a:t>
            </a:r>
            <a:r>
              <a:rPr lang="it-IT" sz="1800" b="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domotici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in ambito residenziale e terziario. </a:t>
            </a: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Riello Group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azienda situata in provincia di  Verona, produce impianti di climatizzazione, nel 2010 ha fatturato 521 milioni di euro.</a:t>
            </a: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Junkers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azienda impegnata nella vendita di sistemi termici centralizzati, sistemi di termoregolazione e sistemi di scarico fumi. Ha registrato nel 2010 un fatturato di circa 38,3 miliardi di euro. </a:t>
            </a: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Viessmann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gruppo leader a livello internazionale nella produzione di sistemi per il riscaldamento (fatturato 2010: 1,7 miliardi di euro)</a:t>
            </a: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68694" y="214290"/>
            <a:ext cx="83096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impianti (3/8)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9139" y="142852"/>
            <a:ext cx="8424861" cy="549548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Agenda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144288" y="6653187"/>
            <a:ext cx="1175506" cy="184666"/>
          </a:xfrm>
        </p:spPr>
        <p:txBody>
          <a:bodyPr/>
          <a:lstStyle/>
          <a:p>
            <a:pPr>
              <a:defRPr/>
            </a:pPr>
            <a:fld id="{89E2930D-291B-43A5-A8AD-7005902637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it-IT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Codifica: definizione  e standard esistenti </a:t>
            </a: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it-IT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Owner: M. Poloni, V.Ripanti</a:t>
            </a: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514350" indent="-514350">
              <a:buFont typeface="+mj-lt"/>
              <a:buAutoNum type="romanUcPeriod"/>
            </a:pPr>
            <a:endParaRPr lang="it-IT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it-IT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La codifica nel settore dell’edilizia </a:t>
            </a: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it-IT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Owner: M. Poloni, V.Ripanti)</a:t>
            </a:r>
          </a:p>
          <a:p>
            <a:pPr marL="514350" indent="-514350">
              <a:buFont typeface="+mj-lt"/>
              <a:buAutoNum type="romanUcPeriod"/>
            </a:pPr>
            <a:endParaRPr lang="it-IT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it-IT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Esempi di codifica: settore moda e settore bancario </a:t>
            </a: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it-IT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Owner: M.Poloni, V.Ripanti</a:t>
            </a: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514350" indent="-514350">
              <a:buFont typeface="+mj-lt"/>
              <a:buAutoNum type="romanUcPeriod"/>
            </a:pPr>
            <a:endParaRPr lang="it-IT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it-IT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Conclusioni </a:t>
            </a: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(Owner: </a:t>
            </a:r>
            <a:r>
              <a:rPr lang="it-IT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M.Poloni, V.Ripanti</a:t>
            </a: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511687" y="6628710"/>
            <a:ext cx="1252001" cy="184666"/>
          </a:xfrm>
        </p:spPr>
        <p:txBody>
          <a:bodyPr/>
          <a:lstStyle/>
          <a:p>
            <a:fld id="{635B8A07-15D9-4796-B235-463852ADC99C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49491" y="1500175"/>
            <a:ext cx="81109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Grohe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Il codice, parlante, è composto da 8 campi alfanumerici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 primi 5 campi identificano la categoria merceologica e l’articolo (in particolare le prime 2 la famiglia), le ultime 3 la cromatura/colore.</a:t>
            </a:r>
          </a:p>
          <a:p>
            <a:pPr lvl="0"/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	Es. 27-532-000: 	</a:t>
            </a:r>
          </a:p>
          <a:p>
            <a:pPr lvl="2">
              <a:buFont typeface="Courier New" pitchFamily="49" charset="0"/>
              <a:buChar char="o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27 indica la famiglia delle manopole doccia,</a:t>
            </a:r>
          </a:p>
          <a:p>
            <a:pPr lvl="2">
              <a:buFont typeface="Courier New" pitchFamily="49" charset="0"/>
              <a:buChar char="o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532 un modello particolare</a:t>
            </a:r>
          </a:p>
          <a:p>
            <a:pPr lvl="2">
              <a:buFont typeface="Courier New" pitchFamily="49" charset="0"/>
              <a:buChar char="o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000 la cromatura (kS0 indica una cromatura particolare)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Per i nuovi prodotti le prime 2 cifre sono mantenute, il resto segue una logica progressiva. Il software gestionale utilizzato è SAP.</a:t>
            </a: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Daikin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la codifica delle unità è vincolata al numero delle battute che può accogliere in campo dell'anagrafica del sistema SAP (</a:t>
            </a:r>
            <a:r>
              <a:rPr lang="it-IT" sz="1800" b="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n°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18)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 codici sono alfanumerici (Lettere = tipologia; Numeri = taglia espressa in KW)</a:t>
            </a: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8694" y="214290"/>
            <a:ext cx="83096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impianti (4/8)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83548" y="714357"/>
            <a:ext cx="8528566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Schneider E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l: i codici utilizzati sono alfanumerici</a:t>
            </a: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La lunghezza del codice è una decisione di pertinenza della business </a:t>
            </a:r>
            <a:r>
              <a:rPr lang="it-IT" sz="1800" b="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unit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per cui è variabile). 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Le prime cifre identificano la famiglia. 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 nuovi prodotti seguono le stesse logiche della famiglia a cui appartengono</a:t>
            </a: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BTicino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I codici, alfanumerici e parlanti hanno una lunghezza di massimo 12 campi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Caratteristica: assenza di caratteri speciali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Univoco: non esiste possibilità che ad uno stesso codice siano associati due prodotti, anche se uno dei due è obsoleto</a:t>
            </a: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Geberit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il codice è costituito da 9 campi alfanumerici divisi in quattro sezioni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 primi tre campi indicano il tipo prodotto, i successivi tre il modello, il settimo e l’ottavo identificano due il colore e l’ultimo campo rappresenta un campo aggiuntivo sempre riempito dal numero ‘1’ ( es. raccordo tubo diritto 390.592.11.1 ). 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8694" y="214290"/>
            <a:ext cx="83096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impianti (5/8)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83548" y="1500174"/>
            <a:ext cx="81109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Vimar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Il codice, alfanumerico, ha una lunghezza che varia tra i 5 e i 18 campi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Le prime 2 cifre descrivono la serie, le seconde 3 la funzione (es. interruttori)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 nuovi prodotti sono assegnati secondo criteri di analogia con le serie precedenti</a:t>
            </a:r>
          </a:p>
          <a:p>
            <a:pPr lvl="1">
              <a:buFont typeface="Arial" pitchFamily="34" charset="0"/>
              <a:buChar char="•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Riello Group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numerico di 8 cifre, non parlante, generato automaticamente da SAP secondo una logica progressiva</a:t>
            </a: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Junkers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codice alfanumerico, tra i 10 e i 13 campi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 primi 4 campi descrivono la famiglia, i 6 successivi l’item, e gli ultimi 3, solo se necessario, condizioni particolari come luogo di produzione o confezionamento</a:t>
            </a:r>
          </a:p>
          <a:p>
            <a:pPr lvl="1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8694" y="214290"/>
            <a:ext cx="83096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impianti (6/8)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83548" y="1500175"/>
            <a:ext cx="811096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Viessmann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Il codice è suddiviso in un codice madre alfanumerico (modello) e un codice numerico  di 7 cifre (prodotto)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 codici sono generati dalla casa madre tedesca</a:t>
            </a:r>
          </a:p>
          <a:p>
            <a:pPr lvl="1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8694" y="214290"/>
            <a:ext cx="83096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impianti (7/8)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24</a:t>
            </a:fld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28596" y="928670"/>
          <a:ext cx="8440675" cy="464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798"/>
                <a:gridCol w="1252913"/>
                <a:gridCol w="1186970"/>
                <a:gridCol w="923199"/>
                <a:gridCol w="2307997"/>
                <a:gridCol w="138479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Azienda</a:t>
                      </a:r>
                      <a:endParaRPr lang="it-IT" sz="13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Lunghezza codice</a:t>
                      </a:r>
                      <a:endParaRPr lang="it-IT" sz="13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Tipologia codice</a:t>
                      </a:r>
                      <a:endParaRPr lang="it-IT" sz="13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Codice Parlante</a:t>
                      </a:r>
                      <a:endParaRPr lang="it-IT" sz="13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Logica assegnazione</a:t>
                      </a:r>
                      <a:r>
                        <a:rPr lang="it-IT" sz="13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codice nuovi prodotti</a:t>
                      </a:r>
                      <a:endParaRPr lang="it-IT" sz="13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Software</a:t>
                      </a:r>
                      <a:r>
                        <a:rPr lang="it-IT" sz="13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Gestionale</a:t>
                      </a:r>
                      <a:endParaRPr lang="it-IT" sz="13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Grohe</a:t>
                      </a:r>
                      <a:endParaRPr lang="it-IT" sz="13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8 campi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si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Progressiva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SAP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  <a:tr h="325446"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Daikin</a:t>
                      </a:r>
                      <a:endParaRPr lang="it-IT" sz="13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Max 18 campi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Ereditano codifica precedenti</a:t>
                      </a:r>
                    </a:p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SAP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  <a:tr h="450228"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Schneider El.</a:t>
                      </a:r>
                      <a:endParaRPr lang="it-IT" sz="13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Pertinenza</a:t>
                      </a:r>
                      <a:r>
                        <a:rPr lang="it-IT" sz="13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BU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Logica</a:t>
                      </a:r>
                      <a:r>
                        <a:rPr lang="it-IT" sz="13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famiglia di appartenenza</a:t>
                      </a:r>
                      <a:endParaRPr lang="it-IT" sz="13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BTicino</a:t>
                      </a:r>
                      <a:endParaRPr lang="it-IT" sz="13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Max 12 caratteri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si</a:t>
                      </a:r>
                    </a:p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Geberit</a:t>
                      </a:r>
                      <a:endParaRPr lang="it-IT" sz="13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9 campi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Progressiva</a:t>
                      </a:r>
                    </a:p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sz="13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  <a:tr h="396900"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Vimar</a:t>
                      </a:r>
                      <a:endParaRPr lang="it-IT" sz="13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5 – 18 campii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Progressiva</a:t>
                      </a:r>
                    </a:p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SAP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Riello Group</a:t>
                      </a:r>
                      <a:endParaRPr lang="it-IT" sz="13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r>
                        <a:rPr lang="it-IT" sz="13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 cifre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Numerico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Progressiva</a:t>
                      </a:r>
                    </a:p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SAP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Junkers</a:t>
                      </a:r>
                      <a:endParaRPr lang="it-IT" sz="13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10 – 13 cifre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si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SAP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3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Viessmann</a:t>
                      </a:r>
                      <a:endParaRPr lang="it-IT" sz="13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Codice madre + 7 cifre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si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SAP</a:t>
                      </a:r>
                      <a:endParaRPr lang="it-IT" sz="13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571472" y="557214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4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Tendenze</a:t>
            </a: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Codici alfanumerici</a:t>
            </a:r>
          </a:p>
          <a:p>
            <a:pPr>
              <a:buFont typeface="Wingdings" pitchFamily="2" charset="2"/>
              <a:buChar char="ü"/>
            </a:pP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Parlanti / Non parlanti</a:t>
            </a:r>
          </a:p>
          <a:p>
            <a:pPr>
              <a:buFont typeface="Wingdings" pitchFamily="2" charset="2"/>
              <a:buChar char="ü"/>
            </a:pP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Campi </a:t>
            </a:r>
            <a:r>
              <a:rPr lang="it-IT" sz="1400" b="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max</a:t>
            </a: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18</a:t>
            </a:r>
            <a:endParaRPr lang="it-IT" sz="1400" b="0" dirty="0"/>
          </a:p>
        </p:txBody>
      </p:sp>
      <p:sp>
        <p:nvSpPr>
          <p:cNvPr id="9" name="Rettangolo 8"/>
          <p:cNvSpPr/>
          <p:nvPr/>
        </p:nvSpPr>
        <p:spPr>
          <a:xfrm>
            <a:off x="768694" y="214290"/>
            <a:ext cx="83096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impianti (8/</a:t>
            </a:r>
            <a:r>
              <a:rPr lang="it-IT" sz="2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8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153834" y="2500306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Danesi</a:t>
            </a:r>
          </a:p>
        </p:txBody>
      </p:sp>
      <p:sp>
        <p:nvSpPr>
          <p:cNvPr id="9" name="Rettangolo arrotondato 8"/>
          <p:cNvSpPr/>
          <p:nvPr/>
        </p:nvSpPr>
        <p:spPr bwMode="auto">
          <a:xfrm>
            <a:off x="1538633" y="2500306"/>
            <a:ext cx="1055084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Gruppo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Stabila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2923431" y="2500306"/>
            <a:ext cx="1121027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Kaser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 bwMode="auto">
          <a:xfrm>
            <a:off x="4506057" y="2500306"/>
            <a:ext cx="1121027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Permasteelisa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6088684" y="2500306"/>
            <a:ext cx="1186970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Tosoni</a:t>
            </a:r>
          </a:p>
        </p:txBody>
      </p:sp>
      <p:sp>
        <p:nvSpPr>
          <p:cNvPr id="15" name="Rettangolo arrotondato 14"/>
          <p:cNvSpPr/>
          <p:nvPr/>
        </p:nvSpPr>
        <p:spPr bwMode="auto">
          <a:xfrm>
            <a:off x="7935081" y="2500306"/>
            <a:ext cx="989142" cy="500066"/>
          </a:xfrm>
          <a:prstGeom prst="round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Pica</a:t>
            </a:r>
          </a:p>
        </p:txBody>
      </p:sp>
      <p:sp>
        <p:nvSpPr>
          <p:cNvPr id="16" name="Rettangolo arrotondato 15"/>
          <p:cNvSpPr/>
          <p:nvPr/>
        </p:nvSpPr>
        <p:spPr bwMode="auto">
          <a:xfrm>
            <a:off x="3121259" y="1500174"/>
            <a:ext cx="2373940" cy="428628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Settore</a:t>
            </a:r>
            <a:r>
              <a:rPr kumimoji="0" lang="it-IT" sz="1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componenti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Connettore 1 17"/>
          <p:cNvCxnSpPr/>
          <p:nvPr/>
        </p:nvCxnSpPr>
        <p:spPr bwMode="auto">
          <a:xfrm>
            <a:off x="549491" y="2214554"/>
            <a:ext cx="8110961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ttore 2 20"/>
          <p:cNvCxnSpPr/>
          <p:nvPr/>
        </p:nvCxnSpPr>
        <p:spPr bwMode="auto">
          <a:xfrm rot="5400000">
            <a:off x="407348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onnettore 2 21"/>
          <p:cNvCxnSpPr/>
          <p:nvPr/>
        </p:nvCxnSpPr>
        <p:spPr bwMode="auto">
          <a:xfrm rot="5400000">
            <a:off x="1792146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Connettore 2 23"/>
          <p:cNvCxnSpPr/>
          <p:nvPr/>
        </p:nvCxnSpPr>
        <p:spPr bwMode="auto">
          <a:xfrm rot="5400000">
            <a:off x="3242887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Connettore 2 24"/>
          <p:cNvCxnSpPr/>
          <p:nvPr/>
        </p:nvCxnSpPr>
        <p:spPr bwMode="auto">
          <a:xfrm rot="5400000">
            <a:off x="6210312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Connettore 2 26"/>
          <p:cNvCxnSpPr/>
          <p:nvPr/>
        </p:nvCxnSpPr>
        <p:spPr bwMode="auto">
          <a:xfrm rot="5400000">
            <a:off x="8518309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Connettore 1 28"/>
          <p:cNvCxnSpPr/>
          <p:nvPr/>
        </p:nvCxnSpPr>
        <p:spPr bwMode="auto">
          <a:xfrm rot="5400000">
            <a:off x="4363181" y="2071678"/>
            <a:ext cx="285752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nettore 1 30"/>
          <p:cNvCxnSpPr/>
          <p:nvPr/>
        </p:nvCxnSpPr>
        <p:spPr bwMode="auto">
          <a:xfrm rot="5400000">
            <a:off x="4398900" y="2035959"/>
            <a:ext cx="214314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ttore 1 32"/>
          <p:cNvCxnSpPr/>
          <p:nvPr/>
        </p:nvCxnSpPr>
        <p:spPr bwMode="auto">
          <a:xfrm rot="5400000">
            <a:off x="3997748" y="2035959"/>
            <a:ext cx="357190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ttangolo 34"/>
          <p:cNvSpPr/>
          <p:nvPr/>
        </p:nvSpPr>
        <p:spPr>
          <a:xfrm>
            <a:off x="285720" y="3429001"/>
            <a:ext cx="85285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6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Danesi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impresa situata in provincia di Cremona, produce fornaci e laterizi</a:t>
            </a:r>
          </a:p>
          <a:p>
            <a:pPr>
              <a:buFont typeface="Wingdings" pitchFamily="2" charset="2"/>
              <a:buChar char="ü"/>
            </a:pP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Gruppo </a:t>
            </a:r>
            <a:r>
              <a:rPr lang="it-IT" sz="16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Stabila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produce laterizi strutturali, si è formato dalla fusione di tre storiche imprese nel vicentino e nel veronese. </a:t>
            </a:r>
          </a:p>
          <a:p>
            <a:pPr>
              <a:buFont typeface="Wingdings" pitchFamily="2" charset="2"/>
              <a:buChar char="ü"/>
            </a:pP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Kaser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azienda in provincia di Bressanone, produce e commercializza rivestimenti per gli edifici e progetta costruzioni in metallo.</a:t>
            </a:r>
          </a:p>
          <a:p>
            <a:pPr>
              <a:buFont typeface="Wingdings" pitchFamily="2" charset="2"/>
              <a:buChar char="ü"/>
            </a:pP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Permasteelisa</a:t>
            </a:r>
            <a:r>
              <a:rPr lang="it-IT" sz="16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S.p.A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azienda di costruzioni. Nell'Agosto 2011 la multinazionale è stata acquistata dalla Giapponese JS  Group.</a:t>
            </a:r>
          </a:p>
          <a:p>
            <a:pPr>
              <a:buFont typeface="Wingdings" pitchFamily="2" charset="2"/>
              <a:buChar char="ü"/>
            </a:pPr>
            <a:r>
              <a:rPr lang="it-IT" sz="16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Tosoni Officine: 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opera a livello mondiale nel settore delle costruzioni metalliche e produce facciate continue per gli edifici</a:t>
            </a:r>
          </a:p>
          <a:p>
            <a:pPr>
              <a:buFont typeface="Wingdings" pitchFamily="2" charset="2"/>
              <a:buChar char="ü"/>
            </a:pPr>
            <a:r>
              <a:rPr lang="it-IT" sz="16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Pica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azienda pesarese produce materiali per l’edilizia come tegole, mattoni, pavimenti in cotto</a:t>
            </a:r>
          </a:p>
        </p:txBody>
      </p:sp>
      <p:cxnSp>
        <p:nvCxnSpPr>
          <p:cNvPr id="38" name="Connettore 2 37"/>
          <p:cNvCxnSpPr/>
          <p:nvPr/>
        </p:nvCxnSpPr>
        <p:spPr bwMode="auto">
          <a:xfrm rot="5400000">
            <a:off x="4891456" y="2356697"/>
            <a:ext cx="285752" cy="146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ettangolo 22"/>
          <p:cNvSpPr/>
          <p:nvPr/>
        </p:nvSpPr>
        <p:spPr>
          <a:xfrm>
            <a:off x="768694" y="214290"/>
            <a:ext cx="8152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componenti (1/4)</a:t>
            </a:r>
            <a:endParaRPr lang="it-IT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785786" y="1428736"/>
            <a:ext cx="7913132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Danesi: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di 5/7 campi alfanumerici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 primi 2 campi sono in lettere e individuano il tipo di materiale usato e l’area di produzione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software gestionale utilizzato è SMEA  UP</a:t>
            </a: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2000" b="0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Gruppo </a:t>
            </a:r>
            <a:r>
              <a:rPr lang="it-IT" sz="20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Stabila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composto da 6 campi alfanumerici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5 numeri (prodotto) + 1 lettera (stabilimento di produzione)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software gestionale utilizzato è PANTHERA</a:t>
            </a:r>
          </a:p>
          <a:p>
            <a:pPr>
              <a:buFont typeface="Wingdings" pitchFamily="2" charset="2"/>
              <a:buChar char="ü"/>
            </a:pPr>
            <a:endParaRPr lang="it-IT" sz="2000" b="0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Kaser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di 5 campi alfanumerici (es. LA235)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Le prime due lettere indicano il prodotto, mentre i tre numeri successici vengono attribuiti in sequenza.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software gestionale utilizzato è EXCEL</a:t>
            </a: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8694" y="214290"/>
            <a:ext cx="8152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componenti (2/4)</a:t>
            </a:r>
            <a:endParaRPr lang="it-IT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17606" y="1285861"/>
            <a:ext cx="850661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Permasteelisa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S.p.A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il codice è composto da  </a:t>
            </a:r>
            <a:r>
              <a:rPr lang="it-IT" sz="1800" b="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max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11 caratteri, ed è alfanumerico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Le prime 5 cifre indicano la commessa, le 2 seguenti il gruppo merceologico e l’ultima il tipo di materiale usato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Come software gestionale viene utilizzato SAP</a:t>
            </a: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2000" b="0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2000" b="0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Tosoni: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alfanumerico da 13 a 19 campi, per quanto riguarda la prima parte del codice è così composto: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1 numero per identificazione prodotto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2 lettere + 8 numeri per fornitore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1 lettera per materiale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software gestionale utilizzato è Galileo</a:t>
            </a:r>
          </a:p>
          <a:p>
            <a:pPr lvl="1">
              <a:buFont typeface="Arial" pitchFamily="34" charset="0"/>
              <a:buChar char="•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Pica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alfanumerico di 9 caratteri, divisi in 3 sezioni (prodotto – modello – colore)</a:t>
            </a: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68694" y="214290"/>
            <a:ext cx="8152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componenti (3/4)</a:t>
            </a:r>
            <a:endParaRPr lang="it-IT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28</a:t>
            </a:fld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351663" y="1357298"/>
          <a:ext cx="8440675" cy="333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798"/>
                <a:gridCol w="1252913"/>
                <a:gridCol w="1186970"/>
                <a:gridCol w="923199"/>
                <a:gridCol w="2307997"/>
                <a:gridCol w="138479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Azienda</a:t>
                      </a:r>
                      <a:endParaRPr lang="it-IT" sz="14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Lunghezza codice</a:t>
                      </a:r>
                      <a:endParaRPr lang="it-IT" sz="14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Tipologia codice</a:t>
                      </a:r>
                      <a:endParaRPr lang="it-IT" sz="14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Codice Parlante</a:t>
                      </a:r>
                      <a:endParaRPr lang="it-IT" sz="14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Logica assegnazione</a:t>
                      </a:r>
                      <a:r>
                        <a:rPr lang="it-IT" sz="14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codice nuovi prodotti</a:t>
                      </a:r>
                      <a:endParaRPr lang="it-IT" sz="14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Software</a:t>
                      </a:r>
                      <a:r>
                        <a:rPr lang="it-IT" sz="14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Gestionale</a:t>
                      </a:r>
                      <a:endParaRPr lang="it-IT" sz="14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Danesi</a:t>
                      </a:r>
                      <a:endParaRPr lang="it-IT" sz="14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5 -7</a:t>
                      </a:r>
                      <a:r>
                        <a:rPr lang="it-IT" sz="14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campi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Progressiva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SMEA UP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  <a:tr h="325446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Gruppo </a:t>
                      </a:r>
                      <a:r>
                        <a:rPr lang="it-IT" sz="14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Stabila</a:t>
                      </a:r>
                      <a:endParaRPr lang="it-IT" sz="14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6 campi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Progressiva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PANTHERA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  <a:tr h="450228">
                <a:tc>
                  <a:txBody>
                    <a:bodyPr/>
                    <a:lstStyle/>
                    <a:p>
                      <a:r>
                        <a:rPr lang="it-IT" sz="14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Kaser</a:t>
                      </a:r>
                      <a:endParaRPr lang="it-IT" sz="14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r>
                        <a:rPr lang="it-IT" sz="14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campi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Progressiva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EXCEL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Permasteelisa</a:t>
                      </a:r>
                      <a:endParaRPr lang="it-IT" sz="14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Max 11 caratteri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Progressiva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SAP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Tosoni</a:t>
                      </a:r>
                      <a:endParaRPr lang="it-IT" sz="14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13 - 19 campi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Progressiva</a:t>
                      </a:r>
                    </a:p>
                    <a:p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libri" pitchFamily="34" charset="0"/>
                          <a:cs typeface="Calibri" pitchFamily="34" charset="0"/>
                        </a:rPr>
                        <a:t>GALILEO</a:t>
                      </a:r>
                    </a:p>
                    <a:p>
                      <a:endParaRPr lang="it-IT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Pica</a:t>
                      </a:r>
                      <a:endParaRPr lang="it-IT" sz="14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9 campi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Alfanumerico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SAP</a:t>
                      </a:r>
                      <a:endParaRPr lang="it-IT" sz="14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417606" y="521495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4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Tendenze</a:t>
            </a: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Codici alfanumerici</a:t>
            </a:r>
          </a:p>
          <a:p>
            <a:pPr>
              <a:buFont typeface="Wingdings" pitchFamily="2" charset="2"/>
              <a:buChar char="ü"/>
            </a:pP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Non parlanti</a:t>
            </a:r>
          </a:p>
          <a:p>
            <a:pPr>
              <a:buFont typeface="Wingdings" pitchFamily="2" charset="2"/>
              <a:buChar char="ü"/>
            </a:pP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Campi </a:t>
            </a:r>
            <a:r>
              <a:rPr lang="it-IT" sz="1400" b="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max</a:t>
            </a:r>
            <a:r>
              <a:rPr lang="it-IT" sz="1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19</a:t>
            </a:r>
            <a:endParaRPr lang="it-IT" sz="1400" b="0" dirty="0"/>
          </a:p>
        </p:txBody>
      </p:sp>
      <p:sp>
        <p:nvSpPr>
          <p:cNvPr id="9" name="Rettangolo 8"/>
          <p:cNvSpPr/>
          <p:nvPr/>
        </p:nvSpPr>
        <p:spPr>
          <a:xfrm>
            <a:off x="768694" y="214290"/>
            <a:ext cx="8152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componenti (4/</a:t>
            </a:r>
            <a:r>
              <a:rPr lang="it-IT" sz="24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it-IT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it-IT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747319" y="1643050"/>
            <a:ext cx="8045018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CMC (Cooperativa Muratori e Cementisti):  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azienda leader nel settore delle costruzioni, attiva in Italia e all’estero. Fatturato 2010: 805 milioni di euro.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Codice numerico di 8 cifre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L’assegnazione di codici per i nuovi prodotti  segue una logica progressiva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software gestionale utilizzato è customizzato, sviluppato da un team interno</a:t>
            </a: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2000" b="0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2000" b="0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Astaldi: 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infrastrutture di trasporto, acqua ed energia rinnovabile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Codice alfanumerico formato da 10 campi (4 inerenti il progetto e 6 gli attributi)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L’assegnazione di codici per i nuovi prodotti  segue una logica progressiva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software gestionale utilizzato è ZUCCHETTI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8694" y="214290"/>
            <a:ext cx="6939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II. La codifica nel settore </a:t>
            </a:r>
            <a:r>
              <a:rPr lang="it-IT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dell’edilizia: settore imprese</a:t>
            </a:r>
            <a:endParaRPr lang="it-IT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9138" y="116632"/>
            <a:ext cx="8424861" cy="549548"/>
          </a:xfrm>
        </p:spPr>
        <p:txBody>
          <a:bodyPr/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I. 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Codifica: definizione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144288" y="6653187"/>
            <a:ext cx="1175506" cy="184666"/>
          </a:xfrm>
        </p:spPr>
        <p:txBody>
          <a:bodyPr/>
          <a:lstStyle/>
          <a:p>
            <a:pPr>
              <a:defRPr/>
            </a:pPr>
            <a:fld id="{89E2930D-291B-43A5-A8AD-7005902637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23844" y="1571612"/>
            <a:ext cx="840587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Procedimento di codifica: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modalità seguita per assegnare univocamente ad ogni elemento dell’insieme di rappresentanza una stringa che lo rappresenta</a:t>
            </a:r>
            <a:endParaRPr lang="it-IT" sz="18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95282" y="2643182"/>
            <a:ext cx="81201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i="1" dirty="0" smtClean="0">
                <a:solidFill>
                  <a:srgbClr val="002060"/>
                </a:solidFill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efficiente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se viene utilizzato un numero di simboli strettamente necessario per codificare l’informazione</a:t>
            </a:r>
            <a:endParaRPr lang="it-IT" sz="18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Freccia in giù 10"/>
          <p:cNvSpPr/>
          <p:nvPr/>
        </p:nvSpPr>
        <p:spPr bwMode="auto">
          <a:xfrm>
            <a:off x="4667248" y="3571876"/>
            <a:ext cx="500066" cy="571504"/>
          </a:xfrm>
          <a:prstGeom prst="downArrow">
            <a:avLst/>
          </a:prstGeom>
          <a:solidFill>
            <a:srgbClr val="002060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452802" y="4286256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nivocità 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dell’informazione</a:t>
            </a:r>
            <a:endParaRPr lang="it-IT" sz="20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00034" y="5357826"/>
            <a:ext cx="88583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Primo codice a livello storico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Morse (1840), seguito dal linguaggio delle bandiere usato in marina</a:t>
            </a:r>
            <a:endParaRPr lang="it-IT" sz="18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6E3DD-9E02-4419-BB24-B074863C28CC}" type="slidenum">
              <a:rPr lang="it-IT" smtClean="0"/>
              <a:pPr/>
              <a:t>30</a:t>
            </a:fld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615434" y="1071547"/>
            <a:ext cx="73855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2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Hugo Boss Ticino</a:t>
            </a:r>
          </a:p>
          <a:p>
            <a:pPr lvl="1">
              <a:buFont typeface="Arial" pitchFamily="34" charset="0"/>
              <a:buChar char="•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L’artigiana Bottoni (BG)</a:t>
            </a:r>
          </a:p>
          <a:p>
            <a:pPr lvl="1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Mabel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(BG): accessori per la moda</a:t>
            </a:r>
          </a:p>
          <a:p>
            <a:pPr lvl="1">
              <a:buFont typeface="Arial" pitchFamily="34" charset="0"/>
              <a:buChar char="•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AL.MA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di </a:t>
            </a:r>
            <a:r>
              <a:rPr lang="it-IT" sz="2000" b="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Maristella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di </a:t>
            </a:r>
            <a:r>
              <a:rPr lang="it-IT" sz="2000" b="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Gaspari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(BG)</a:t>
            </a:r>
          </a:p>
          <a:p>
            <a:pPr lvl="1">
              <a:buFont typeface="Arial" pitchFamily="34" charset="0"/>
              <a:buChar char="•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Luca Roda 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Moda</a:t>
            </a:r>
          </a:p>
          <a:p>
            <a:pPr lvl="1">
              <a:buFont typeface="Arial" pitchFamily="34" charset="0"/>
              <a:buChar char="•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IBAN</a:t>
            </a:r>
          </a:p>
        </p:txBody>
      </p:sp>
      <p:sp>
        <p:nvSpPr>
          <p:cNvPr id="6" name="Rettangolo 5"/>
          <p:cNvSpPr/>
          <p:nvPr/>
        </p:nvSpPr>
        <p:spPr>
          <a:xfrm>
            <a:off x="853974" y="318452"/>
            <a:ext cx="769973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III. Esempi di codifica: settore moda e settore bancario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83549" y="1285860"/>
            <a:ext cx="8440674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Hugo Boss Ticino </a:t>
            </a:r>
            <a:r>
              <a:rPr lang="it-IT" sz="20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S.p.A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numerico di 8 cifre, in cui le prime 2 indicano la tipologia di materiale. 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La logica di assegnazione di codici per i nuovi prodotti è progressiva con incremento unitario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software gestionale utilizzato è SAP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L’artigiana Bottoni </a:t>
            </a:r>
            <a:r>
              <a:rPr lang="it-IT" sz="20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S.p.A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(BG)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numerico di 5 cifre, non parlante per gli intercalari sciolti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Per il prodotto montato si usa un codice alfanumerico, in cui la prima lettera indica la tipologia del prodotto mentre le altre cifre sono attribuite in maniera progressiva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software gestionale utilizzato è Vision Net /Excel</a:t>
            </a: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Mabel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(BG)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alfanumerico formato da 14 campi, semiparlante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 primi 2 campi indicano il tipo di prodotto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L’assegnazione di codici per i nuovi prodotti segue una logica progressiva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software gestionale utilizzato è Zucchetti</a:t>
            </a:r>
          </a:p>
          <a:p>
            <a:pPr>
              <a:buFont typeface="Wingdings" pitchFamily="2" charset="2"/>
              <a:buChar char="ü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2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53974" y="318452"/>
            <a:ext cx="58762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III. Esempi di codifica: settore moda (1/2)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83549" y="1285860"/>
            <a:ext cx="844067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AL.MA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alfanumerico che ha una lunghezza compresa tra i 3 e i 15 campi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 primi due campi sono destinati alla tipologia di prodotto (articoli in plastica, spalline, bottoni), mentre i restanti assegnano il codice identificativo all’articolo con i relativi lineati e misure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software gestionale utilizzato è stato sviluppato ad hoc da un programmatore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Luca Roda Moda: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alfanumerico, ha una lunghezza di 8 campi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primo campo indica la stagione, i 3 successivi la merceologia, il quinto la variante colore e gli ultimi 3 le caratteristiche della taglia. </a:t>
            </a: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53974" y="318452"/>
            <a:ext cx="58762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III. Esempi di codifica: settore moda (2/</a:t>
            </a:r>
            <a:r>
              <a:rPr lang="it-IT" sz="2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714348" y="1214422"/>
            <a:ext cx="5737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Codice alfanumerico formato da 27 caratteri:</a:t>
            </a:r>
          </a:p>
          <a:p>
            <a:endParaRPr lang="it-IT" sz="20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0518" y="1857364"/>
            <a:ext cx="4615994" cy="155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sellaDiTesto 7"/>
          <p:cNvSpPr txBox="1"/>
          <p:nvPr/>
        </p:nvSpPr>
        <p:spPr>
          <a:xfrm>
            <a:off x="703326" y="4071942"/>
            <a:ext cx="84406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CIN: 1 lettera (ottenuta sulla base di ABI e CAB)</a:t>
            </a: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ABI: 5 cifre (Istituto di Credito)</a:t>
            </a: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CAB: 5 cifre (filiale di riferimento)</a:t>
            </a: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Numero conto corrente: 12 cifre (generato secondo una logica progressiva)</a:t>
            </a:r>
          </a:p>
          <a:p>
            <a:endParaRPr lang="it-IT" sz="20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853974" y="318452"/>
            <a:ext cx="552484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III. Esempi di codifica: settore bancario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B8A07-15D9-4796-B235-463852ADC99C}" type="slidenum">
              <a:rPr lang="it-IT" smtClean="0"/>
              <a:pPr/>
              <a:t>34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83548" y="1285860"/>
            <a:ext cx="74515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Non esiste un metodo di codifica uniforme e univoco per le imprese che operano nella filiera delle costruzioni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L’utilizzo di SAP permette, in parte, di utilizzare logiche confrontabili soprattutto per quanto riguarda l’assegnazione di codici ai nuovi prodotti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settore della componentistica è il più disomogeneo: ogni impresa utilizza un software gestionale differente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Tendenze:</a:t>
            </a:r>
          </a:p>
          <a:p>
            <a:pPr lvl="1"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Codici 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non parlanti</a:t>
            </a:r>
          </a:p>
          <a:p>
            <a:pPr lvl="1"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Campi con valori prefissati </a:t>
            </a:r>
          </a:p>
          <a:p>
            <a:pPr lvl="1"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Campi con valori variabili</a:t>
            </a: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20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53974" y="318452"/>
            <a:ext cx="21951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it-IT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IV. Conclusioni</a:t>
            </a:r>
            <a:endParaRPr lang="it-IT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144288" y="6653187"/>
            <a:ext cx="1175506" cy="184666"/>
          </a:xfrm>
        </p:spPr>
        <p:txBody>
          <a:bodyPr/>
          <a:lstStyle/>
          <a:p>
            <a:pPr>
              <a:defRPr/>
            </a:pPr>
            <a:fld id="{89E2930D-291B-43A5-A8AD-7005902637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719138" y="116632"/>
            <a:ext cx="8424861" cy="549548"/>
          </a:xfrm>
        </p:spPr>
        <p:txBody>
          <a:bodyPr/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I. 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Codifica: standard esistenti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85786" y="1214422"/>
            <a:ext cx="807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SIC - Classificazione Standard Internazionale delle attività </a:t>
            </a: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industriali (1/2) </a:t>
            </a:r>
            <a:endParaRPr lang="it-IT" sz="2000" dirty="0"/>
          </a:p>
        </p:txBody>
      </p:sp>
      <p:sp>
        <p:nvSpPr>
          <p:cNvPr id="13" name="Rettangolo 12"/>
          <p:cNvSpPr/>
          <p:nvPr/>
        </p:nvSpPr>
        <p:spPr>
          <a:xfrm>
            <a:off x="714348" y="1785926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Pubblicazione: Nazioni Unite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Suddivisione per settori merceologici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Codice a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 cifre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le prime due cifre del codice identificano la categoria le seconde due la  sottocategoria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10 macrocategorie di descrizione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82 categorie di codici a due cifre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953 categorie di codici a quattro cifre</a:t>
            </a:r>
          </a:p>
          <a:p>
            <a:endParaRPr lang="it-IT" sz="2000" b="0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144288" y="6653187"/>
            <a:ext cx="1175506" cy="184666"/>
          </a:xfrm>
        </p:spPr>
        <p:txBody>
          <a:bodyPr/>
          <a:lstStyle/>
          <a:p>
            <a:pPr>
              <a:defRPr/>
            </a:pPr>
            <a:fld id="{89E2930D-291B-43A5-A8AD-7005902637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719138" y="116632"/>
            <a:ext cx="8424861" cy="549548"/>
          </a:xfrm>
        </p:spPr>
        <p:txBody>
          <a:bodyPr/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I. 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Codifica: standard esistenti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85786" y="1214422"/>
            <a:ext cx="807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SIC - Classificazione Standard Internazionale delle attività </a:t>
            </a: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industriali (2/</a:t>
            </a:r>
            <a:r>
              <a:rPr lang="it-IT" sz="20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 </a:t>
            </a:r>
            <a:endParaRPr lang="it-IT" sz="20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14488"/>
            <a:ext cx="5310222" cy="43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ttangolo 13"/>
          <p:cNvSpPr/>
          <p:nvPr/>
        </p:nvSpPr>
        <p:spPr bwMode="auto">
          <a:xfrm>
            <a:off x="928662" y="2714620"/>
            <a:ext cx="5072098" cy="428628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Connettore 2 14"/>
          <p:cNvCxnSpPr/>
          <p:nvPr/>
        </p:nvCxnSpPr>
        <p:spPr bwMode="auto">
          <a:xfrm rot="16200000" flipH="1">
            <a:off x="6143636" y="3000372"/>
            <a:ext cx="428628" cy="428628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429000"/>
            <a:ext cx="2367872" cy="1391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144288" y="6653187"/>
            <a:ext cx="1175506" cy="184666"/>
          </a:xfrm>
        </p:spPr>
        <p:txBody>
          <a:bodyPr/>
          <a:lstStyle/>
          <a:p>
            <a:pPr>
              <a:defRPr/>
            </a:pPr>
            <a:fld id="{89E2930D-291B-43A5-A8AD-7005902637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719138" y="116632"/>
            <a:ext cx="8424861" cy="549548"/>
          </a:xfrm>
        </p:spPr>
        <p:txBody>
          <a:bodyPr/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I. 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Codifica: standard esistenti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42910" y="1071546"/>
            <a:ext cx="45116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CPV – Common Procurement Vocabulary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42910" y="1714488"/>
            <a:ext cx="79296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Sistema di classificazione unico per gli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appalti pubblici</a:t>
            </a:r>
          </a:p>
          <a:p>
            <a:pPr lvl="1"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Vocabolario principale: descrizione dell’oggetto dell’appalto</a:t>
            </a:r>
          </a:p>
          <a:p>
            <a:pPr lvl="1">
              <a:buFont typeface="Wingdings" pitchFamily="2" charset="2"/>
              <a:buChar char="ü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Vocabolario supplementare: informazioni aggiuntive qualitative sull’oggetto</a:t>
            </a:r>
            <a:endParaRPr lang="it-IT" sz="18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42910" y="2857496"/>
            <a:ext cx="885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Vocabolario: 9454 termini</a:t>
            </a:r>
          </a:p>
          <a:p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Codice: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9 cifre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l’ultima delle quali è una cifra di controllo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Prime 2 cifre: blocco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Altre 6 cifre: rappresentano ognuna un livello di classificazione</a:t>
            </a:r>
          </a:p>
          <a:p>
            <a:pPr>
              <a:buFont typeface="Arial" pitchFamily="34" charset="0"/>
              <a:buChar char="•"/>
            </a:pPr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Il CPV non possiede ancora una descrizione strutturata per ogni codice</a:t>
            </a:r>
          </a:p>
          <a:p>
            <a:endParaRPr lang="it-IT" sz="18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71472" y="4786322"/>
            <a:ext cx="828680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Le prime 2 cifre identificano le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divisioni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	35000000-4 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Altri mezzi di trasporto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Le prime 3 cifre identificano i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gruppi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	35100000-5 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Navi e imbarcazioni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L e prime 4 cifre identificano le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classi 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	35110000-8 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Navi</a:t>
            </a:r>
          </a:p>
          <a:p>
            <a:pPr lvl="1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Le prime 5 cifre identificano le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categorie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	35112000-2 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Navi simili per trasporto 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						       passeggeri </a:t>
            </a:r>
            <a:r>
              <a:rPr lang="it-IT" sz="16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 merci</a:t>
            </a:r>
          </a:p>
          <a:p>
            <a:endParaRPr lang="it-IT" sz="18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I. </a:t>
            </a:r>
            <a:r>
              <a:rPr lang="it-IT" smtClean="0"/>
              <a:t>Codifica: standard esistenti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2930D-291B-43A5-A8AD-70059026379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42910" y="1071546"/>
            <a:ext cx="8001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UniClass - Unified Classification Fot The Construction Industry (1/2)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00034" y="1714488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Sistema di classificazione per l’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edilizia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introdotto nel Regno Unito nel 1997</a:t>
            </a:r>
          </a:p>
          <a:p>
            <a:pPr algn="just"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Basato su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15 tabelle</a:t>
            </a:r>
          </a:p>
          <a:p>
            <a:pPr algn="just"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Ogni tabella riguarda uno specifico aspetto informativo e può essere usata singolarmente o abbinata ad altre tabelle per esprimere concetti complessi</a:t>
            </a:r>
          </a:p>
          <a:p>
            <a:pPr algn="just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71472" y="3429000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Esempi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Table D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Facilities (elenca gli edifici e le opere sulla base dell’uso che ne fa l’utente finale – ospedale, scuola, ufficio)</a:t>
            </a:r>
          </a:p>
          <a:p>
            <a:pPr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Table G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Elements for Buildings (elenca gli elementi principali dell’edificio – fondamenta, pavimento)</a:t>
            </a:r>
          </a:p>
          <a:p>
            <a:pPr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Table P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Materials (elenca le diverse tipologie di materiali – pietra, alluminio)</a:t>
            </a: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144288" y="6653187"/>
            <a:ext cx="1175506" cy="184666"/>
          </a:xfrm>
        </p:spPr>
        <p:txBody>
          <a:bodyPr/>
          <a:lstStyle/>
          <a:p>
            <a:pPr>
              <a:defRPr/>
            </a:pPr>
            <a:fld id="{89E2930D-291B-43A5-A8AD-7005902637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719138" y="116632"/>
            <a:ext cx="8424861" cy="549548"/>
          </a:xfrm>
        </p:spPr>
        <p:txBody>
          <a:bodyPr/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I. 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Codifica: standard esistenti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42910" y="1071546"/>
            <a:ext cx="8001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UniClass - Unified Classification Fot The Construction Industry </a:t>
            </a: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(2/</a:t>
            </a:r>
            <a:r>
              <a:rPr lang="it-IT" sz="20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42910" y="1428736"/>
            <a:ext cx="9667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Elemento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“</a:t>
            </a:r>
            <a:r>
              <a:rPr lang="it-IT" sz="1800" b="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Foundation_Pad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Reinforced_Concrete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”</a:t>
            </a:r>
          </a:p>
          <a:p>
            <a:endParaRPr lang="it-IT" sz="18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642910" y="2214554"/>
          <a:ext cx="8001088" cy="3482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72"/>
                <a:gridCol w="2000272"/>
                <a:gridCol w="2000272"/>
                <a:gridCol w="2000272"/>
              </a:tblGrid>
              <a:tr h="362902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Element</a:t>
                      </a:r>
                      <a:endParaRPr lang="it-IT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Code</a:t>
                      </a:r>
                      <a:endParaRPr lang="it-IT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Sub Code</a:t>
                      </a:r>
                      <a:endParaRPr lang="it-IT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Sub </a:t>
                      </a:r>
                      <a:r>
                        <a:rPr lang="it-IT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sub</a:t>
                      </a:r>
                      <a:r>
                        <a:rPr lang="it-IT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code</a:t>
                      </a:r>
                      <a:endParaRPr lang="it-IT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62902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Foundation</a:t>
                      </a:r>
                      <a:endParaRPr lang="it-IT" sz="16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G21</a:t>
                      </a:r>
                      <a:endParaRPr lang="it-IT" sz="16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62902"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r>
                        <a:rPr lang="it-IT" sz="16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600" b="1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Pads</a:t>
                      </a:r>
                      <a:endParaRPr lang="it-IT" sz="16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62902"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1 </a:t>
                      </a:r>
                      <a:r>
                        <a:rPr lang="it-IT" sz="160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Insitu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concrete</a:t>
                      </a:r>
                      <a:endParaRPr lang="it-IT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62902"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2 </a:t>
                      </a:r>
                      <a:r>
                        <a:rPr lang="it-IT" sz="160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Precast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concrete</a:t>
                      </a:r>
                      <a:endParaRPr lang="it-IT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62902"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3 </a:t>
                      </a:r>
                      <a:r>
                        <a:rPr lang="it-IT" sz="16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Reinforced</a:t>
                      </a:r>
                      <a:r>
                        <a:rPr lang="it-IT" sz="16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concrete</a:t>
                      </a:r>
                      <a:endParaRPr lang="it-IT" sz="1600" b="1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62902"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2 Pile </a:t>
                      </a:r>
                      <a:r>
                        <a:rPr lang="it-IT" sz="160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caps</a:t>
                      </a:r>
                      <a:endParaRPr lang="it-IT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62902"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1 </a:t>
                      </a:r>
                      <a:r>
                        <a:rPr lang="it-IT" sz="160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Insitu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concrete</a:t>
                      </a:r>
                      <a:endParaRPr lang="it-IT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62902"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Reinforced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concrete</a:t>
                      </a:r>
                      <a:endParaRPr lang="it-IT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Freccia angolare in su 12"/>
          <p:cNvSpPr/>
          <p:nvPr/>
        </p:nvSpPr>
        <p:spPr bwMode="auto">
          <a:xfrm rot="5400000">
            <a:off x="3804041" y="5554281"/>
            <a:ext cx="714381" cy="1178727"/>
          </a:xfrm>
          <a:prstGeom prst="bentUpArrow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ttangolo 15"/>
          <p:cNvSpPr/>
          <p:nvPr/>
        </p:nvSpPr>
        <p:spPr bwMode="auto">
          <a:xfrm>
            <a:off x="4929190" y="6000768"/>
            <a:ext cx="1357322" cy="5715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G2113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 </a:t>
            </a:r>
            <a:fld id="{89E2930D-291B-43A5-A8AD-70059026379D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719138" y="116632"/>
            <a:ext cx="8424861" cy="549548"/>
          </a:xfrm>
        </p:spPr>
        <p:txBody>
          <a:bodyPr/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I. 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Codifica: standard esistenti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42910" y="1071546"/>
            <a:ext cx="63446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OmniClass – OmniClass Construction Classification System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71472" y="1571612"/>
            <a:ext cx="82868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Sistema di classificazione per l’edilizia: è uno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standard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aperto a tutti e liberamente utilizzabile</a:t>
            </a: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Fornisce un sistema standardizzato per classificare le informazioni relative a tutto il ciclo di vita di una generica costruzione</a:t>
            </a: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Prevede </a:t>
            </a:r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15 tabelle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ognuna delle quali rappresenta un differente aspetto dell’informazione relativa alle costruzioni</a:t>
            </a:r>
          </a:p>
          <a:p>
            <a:pPr>
              <a:buFont typeface="Wingdings" pitchFamily="2" charset="2"/>
              <a:buChar char="ü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71472" y="3626346"/>
            <a:ext cx="81439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Le prime 2 cifre identificano la tabella </a:t>
            </a:r>
          </a:p>
          <a:p>
            <a:pPr>
              <a:buFont typeface="Wingdings" pitchFamily="2" charset="2"/>
              <a:buChar char="ü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Le seguenti cifre sono maggiori o uguali a 6 e identificano uno specifico oggetto</a:t>
            </a:r>
          </a:p>
          <a:p>
            <a:pPr>
              <a:buFont typeface="Arial" pitchFamily="34" charset="0"/>
              <a:buChar char="•"/>
            </a:pPr>
            <a:endParaRPr lang="it-IT" sz="20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20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Esempi</a:t>
            </a: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it-IT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Table 11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Construction </a:t>
            </a:r>
            <a:r>
              <a:rPr lang="it-IT" sz="18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Entities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by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Function</a:t>
            </a:r>
            <a:r>
              <a:rPr lang="it-IT" sz="1800" b="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it-IT" sz="18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comprende entità identificabili e significative dal punto di vista strutturale che svolgono una specifica funzione – appartamento, albergo, autostrada</a:t>
            </a:r>
          </a:p>
          <a:p>
            <a:endParaRPr lang="it-IT" sz="20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23604" y="6577607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Dipartimento di Ingegneria Gestionale - DIG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716016" y="657760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Innovance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polimi">
  <a:themeElements>
    <a:clrScheme name="Gaeta Presentation v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aeta Presentation 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aeta Presentation 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eta Presentation v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eta Presentation v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eta Presentation v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eta Presentation v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eta Presentation v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eta Presentation v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9905</TotalTime>
  <Words>3416</Words>
  <Application>Microsoft Office PowerPoint</Application>
  <PresentationFormat>Presentazione su schermo (4:3)</PresentationFormat>
  <Paragraphs>614</Paragraphs>
  <Slides>34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Tema polimi</vt:lpstr>
      <vt:lpstr>Progetto InnovAnce – Stato di avanzamento delle attività relative alla metodologia di codifica</vt:lpstr>
      <vt:lpstr>Agenda</vt:lpstr>
      <vt:lpstr>I. Codifica: definizione</vt:lpstr>
      <vt:lpstr>I. Codifica: standard esistenti</vt:lpstr>
      <vt:lpstr>I. Codifica: standard esistenti</vt:lpstr>
      <vt:lpstr>I. Codifica: standard esistenti</vt:lpstr>
      <vt:lpstr>I. Codifica: standard esistenti</vt:lpstr>
      <vt:lpstr>I. Codifica: standard esistenti</vt:lpstr>
      <vt:lpstr>I. Codifica: standard esistenti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</vt:vector>
  </TitlesOfParts>
  <Company>Politecnico di Milano - CRI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Pc02</dc:creator>
  <cp:lastModifiedBy>Vale</cp:lastModifiedBy>
  <cp:revision>510</cp:revision>
  <dcterms:created xsi:type="dcterms:W3CDTF">2004-03-31T15:59:54Z</dcterms:created>
  <dcterms:modified xsi:type="dcterms:W3CDTF">2012-02-10T16:31:37Z</dcterms:modified>
</cp:coreProperties>
</file>